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602" r:id="rId5"/>
    <p:sldId id="379" r:id="rId6"/>
    <p:sldId id="736" r:id="rId7"/>
    <p:sldId id="737" r:id="rId8"/>
    <p:sldId id="716" r:id="rId9"/>
    <p:sldId id="738" r:id="rId10"/>
    <p:sldId id="742" r:id="rId11"/>
    <p:sldId id="743" r:id="rId12"/>
    <p:sldId id="744" r:id="rId13"/>
    <p:sldId id="745" r:id="rId14"/>
    <p:sldId id="612" r:id="rId15"/>
    <p:sldId id="748" r:id="rId16"/>
    <p:sldId id="717" r:id="rId17"/>
    <p:sldId id="709" r:id="rId18"/>
    <p:sldId id="601" r:id="rId19"/>
    <p:sldId id="746" r:id="rId20"/>
    <p:sldId id="662" r:id="rId21"/>
    <p:sldId id="663" r:id="rId22"/>
    <p:sldId id="665" r:id="rId23"/>
    <p:sldId id="664" r:id="rId24"/>
    <p:sldId id="666" r:id="rId25"/>
    <p:sldId id="747" r:id="rId26"/>
    <p:sldId id="711" r:id="rId27"/>
    <p:sldId id="71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DC39F2-8141-461A-BE4D-7B63D3A8EE3B}">
          <p14:sldIdLst>
            <p14:sldId id="602"/>
            <p14:sldId id="379"/>
            <p14:sldId id="736"/>
            <p14:sldId id="737"/>
            <p14:sldId id="716"/>
            <p14:sldId id="738"/>
            <p14:sldId id="742"/>
            <p14:sldId id="743"/>
            <p14:sldId id="744"/>
            <p14:sldId id="745"/>
            <p14:sldId id="612"/>
            <p14:sldId id="748"/>
            <p14:sldId id="717"/>
            <p14:sldId id="709"/>
            <p14:sldId id="601"/>
            <p14:sldId id="746"/>
            <p14:sldId id="662"/>
            <p14:sldId id="663"/>
            <p14:sldId id="665"/>
            <p14:sldId id="664"/>
            <p14:sldId id="666"/>
            <p14:sldId id="747"/>
            <p14:sldId id="711"/>
            <p14:sldId id="713"/>
          </p14:sldIdLst>
        </p14:section>
      </p14:sectionLst>
    </p:ext>
    <p:ext uri="{EFAFB233-063F-42B5-8137-9DF3F51BA10A}">
      <p15:sldGuideLst xmlns:p15="http://schemas.microsoft.com/office/powerpoint/2012/main">
        <p15:guide id="2" pos="665" userDrawn="1">
          <p15:clr>
            <a:srgbClr val="A4A3A4"/>
          </p15:clr>
        </p15:guide>
        <p15:guide id="3" orient="horz" pos="709" userDrawn="1">
          <p15:clr>
            <a:srgbClr val="A4A3A4"/>
          </p15:clr>
        </p15:guide>
        <p15:guide id="5" pos="529" userDrawn="1">
          <p15:clr>
            <a:srgbClr val="A4A3A4"/>
          </p15:clr>
        </p15:guide>
        <p15:guide id="6" orient="horz" pos="3475" userDrawn="1">
          <p15:clr>
            <a:srgbClr val="A4A3A4"/>
          </p15:clr>
        </p15:guide>
        <p15:guide id="7" orient="horz" pos="1162" userDrawn="1">
          <p15:clr>
            <a:srgbClr val="A4A3A4"/>
          </p15:clr>
        </p15:guide>
        <p15:guide id="8" pos="1387" userDrawn="1">
          <p15:clr>
            <a:srgbClr val="A4A3A4"/>
          </p15:clr>
        </p15:guide>
        <p15:guide id="9" orient="horz" pos="1933"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B341"/>
    <a:srgbClr val="B1C28B"/>
    <a:srgbClr val="9BC275"/>
    <a:srgbClr val="0356B1"/>
    <a:srgbClr val="C2D599"/>
    <a:srgbClr val="00B8D2"/>
    <a:srgbClr val="024B9C"/>
    <a:srgbClr val="024EA2"/>
    <a:srgbClr val="4CDE00"/>
    <a:srgbClr val="F39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5" autoAdjust="0"/>
    <p:restoredTop sz="93792" autoAdjust="0"/>
  </p:normalViewPr>
  <p:slideViewPr>
    <p:cSldViewPr>
      <p:cViewPr varScale="1">
        <p:scale>
          <a:sx n="115" d="100"/>
          <a:sy n="115" d="100"/>
        </p:scale>
        <p:origin x="464" y="80"/>
      </p:cViewPr>
      <p:guideLst>
        <p:guide pos="665"/>
        <p:guide orient="horz" pos="709"/>
        <p:guide pos="529"/>
        <p:guide orient="horz" pos="3475"/>
        <p:guide orient="horz" pos="1162"/>
        <p:guide pos="1387"/>
        <p:guide orient="horz" pos="1933"/>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111" d="100"/>
          <a:sy n="111" d="100"/>
        </p:scale>
        <p:origin x="4488" y="22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png"/><Relationship Id="rId1" Type="http://schemas.openxmlformats.org/officeDocument/2006/relationships/image" Target="../media/image11.png"/><Relationship Id="rId4" Type="http://schemas.openxmlformats.org/officeDocument/2006/relationships/image" Target="../media/image14.jpg"/></Relationships>
</file>

<file path=ppt/diagrams/_rels/drawing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png"/><Relationship Id="rId1" Type="http://schemas.openxmlformats.org/officeDocument/2006/relationships/image" Target="../media/image11.png"/><Relationship Id="rId4" Type="http://schemas.openxmlformats.org/officeDocument/2006/relationships/image" Target="../media/image14.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34C69E-C057-42C3-A382-4F761EE2D276}" type="doc">
      <dgm:prSet loTypeId="urn:microsoft.com/office/officeart/2005/8/layout/vList3" loCatId="list" qsTypeId="urn:microsoft.com/office/officeart/2005/8/quickstyle/simple1" qsCatId="simple" csTypeId="urn:microsoft.com/office/officeart/2005/8/colors/accent1_2" csCatId="accent1" phldr="1"/>
      <dgm:spPr/>
    </dgm:pt>
    <dgm:pt modelId="{715C3F6A-09AF-4DC9-9654-CAFFE91300A1}">
      <dgm:prSet phldrT="[Text]"/>
      <dgm:spPr>
        <a:solidFill>
          <a:srgbClr val="4AC444"/>
        </a:solidFill>
      </dgm:spPr>
      <dgm:t>
        <a:bodyPr/>
        <a:lstStyle/>
        <a:p>
          <a:r>
            <a:rPr lang="en-US" b="1" dirty="0"/>
            <a:t>Nature and biodiversity </a:t>
          </a:r>
        </a:p>
        <a:p>
          <a:r>
            <a:rPr lang="en-US" b="1" dirty="0"/>
            <a:t>2.143 M€</a:t>
          </a:r>
          <a:endParaRPr lang="en-US" b="1" baseline="0" dirty="0">
            <a:latin typeface="+mn-lt"/>
          </a:endParaRPr>
        </a:p>
      </dgm:t>
    </dgm:pt>
    <dgm:pt modelId="{EE453433-F082-4F7F-8766-EE640CE96D31}" type="parTrans" cxnId="{F9A4FA95-50BB-4177-A127-6A6A27008204}">
      <dgm:prSet/>
      <dgm:spPr/>
      <dgm:t>
        <a:bodyPr/>
        <a:lstStyle/>
        <a:p>
          <a:endParaRPr lang="en-US"/>
        </a:p>
      </dgm:t>
    </dgm:pt>
    <dgm:pt modelId="{3AC8B07A-229F-4099-9424-5528BE959BB4}" type="sibTrans" cxnId="{F9A4FA95-50BB-4177-A127-6A6A27008204}">
      <dgm:prSet/>
      <dgm:spPr/>
      <dgm:t>
        <a:bodyPr/>
        <a:lstStyle/>
        <a:p>
          <a:endParaRPr lang="en-US"/>
        </a:p>
      </dgm:t>
    </dgm:pt>
    <dgm:pt modelId="{DB0E4089-0486-437D-B92C-0C3377381665}">
      <dgm:prSet phldrT="[Text]"/>
      <dgm:spPr>
        <a:solidFill>
          <a:srgbClr val="FFC000"/>
        </a:solidFill>
      </dgm:spPr>
      <dgm:t>
        <a:bodyPr/>
        <a:lstStyle/>
        <a:p>
          <a:r>
            <a:rPr lang="en-US" b="1" dirty="0">
              <a:solidFill>
                <a:schemeClr val="accent6"/>
              </a:solidFill>
            </a:rPr>
            <a:t>Circular economy      </a:t>
          </a:r>
        </a:p>
        <a:p>
          <a:r>
            <a:rPr lang="en-US" b="1" dirty="0">
              <a:solidFill>
                <a:schemeClr val="accent6"/>
              </a:solidFill>
            </a:rPr>
            <a:t>    and quality of life 1.345 M€ </a:t>
          </a:r>
        </a:p>
      </dgm:t>
    </dgm:pt>
    <dgm:pt modelId="{E17FBC49-CE53-4479-82DA-D3984C559023}" type="parTrans" cxnId="{C825E2E8-CDD0-4022-A44A-5D01E61EA479}">
      <dgm:prSet/>
      <dgm:spPr/>
      <dgm:t>
        <a:bodyPr/>
        <a:lstStyle/>
        <a:p>
          <a:endParaRPr lang="en-US"/>
        </a:p>
      </dgm:t>
    </dgm:pt>
    <dgm:pt modelId="{4453EB0A-0151-45A3-B831-F21787524523}" type="sibTrans" cxnId="{C825E2E8-CDD0-4022-A44A-5D01E61EA479}">
      <dgm:prSet/>
      <dgm:spPr/>
      <dgm:t>
        <a:bodyPr/>
        <a:lstStyle/>
        <a:p>
          <a:endParaRPr lang="en-US"/>
        </a:p>
      </dgm:t>
    </dgm:pt>
    <dgm:pt modelId="{7552182C-13E8-49FD-88BE-FF5038083559}">
      <dgm:prSet phldrT="[Text]"/>
      <dgm:spPr>
        <a:solidFill>
          <a:srgbClr val="0070C0"/>
        </a:solidFill>
      </dgm:spPr>
      <dgm:t>
        <a:bodyPr/>
        <a:lstStyle/>
        <a:p>
          <a:r>
            <a:rPr lang="en-US" b="1" dirty="0"/>
            <a:t>Climate  mitigation and adaptation </a:t>
          </a:r>
        </a:p>
        <a:p>
          <a:r>
            <a:rPr lang="en-US" b="1" dirty="0"/>
            <a:t>947 M€</a:t>
          </a:r>
        </a:p>
      </dgm:t>
    </dgm:pt>
    <dgm:pt modelId="{4D272E43-AE7A-4BBA-89DF-AFCDF65D5D81}" type="parTrans" cxnId="{56C2952B-235F-440C-A2B6-EBE7B170B7E1}">
      <dgm:prSet/>
      <dgm:spPr/>
      <dgm:t>
        <a:bodyPr/>
        <a:lstStyle/>
        <a:p>
          <a:endParaRPr lang="en-US"/>
        </a:p>
      </dgm:t>
    </dgm:pt>
    <dgm:pt modelId="{97A70444-C8CA-47C4-B513-C04BBB4CC221}" type="sibTrans" cxnId="{56C2952B-235F-440C-A2B6-EBE7B170B7E1}">
      <dgm:prSet/>
      <dgm:spPr/>
      <dgm:t>
        <a:bodyPr/>
        <a:lstStyle/>
        <a:p>
          <a:endParaRPr lang="en-US"/>
        </a:p>
      </dgm:t>
    </dgm:pt>
    <dgm:pt modelId="{9B2A8349-AF37-465A-8526-F2A3F82F635A}">
      <dgm:prSet phldrT="[Text]"/>
      <dgm:spPr>
        <a:solidFill>
          <a:srgbClr val="FFFF99"/>
        </a:solidFill>
      </dgm:spPr>
      <dgm:t>
        <a:bodyPr/>
        <a:lstStyle/>
        <a:p>
          <a:r>
            <a:rPr lang="en-US" b="1" dirty="0">
              <a:solidFill>
                <a:schemeClr val="accent6"/>
              </a:solidFill>
            </a:rPr>
            <a:t>Clean energy transition </a:t>
          </a:r>
        </a:p>
        <a:p>
          <a:r>
            <a:rPr lang="en-US" b="1" dirty="0">
              <a:solidFill>
                <a:schemeClr val="accent6"/>
              </a:solidFill>
            </a:rPr>
            <a:t>997 M€</a:t>
          </a:r>
        </a:p>
      </dgm:t>
    </dgm:pt>
    <dgm:pt modelId="{5C7DA431-12B7-4574-ABFE-B8413991D9B8}" type="parTrans" cxnId="{C412AE01-1863-46DA-A0A0-146C7D50807D}">
      <dgm:prSet/>
      <dgm:spPr/>
      <dgm:t>
        <a:bodyPr/>
        <a:lstStyle/>
        <a:p>
          <a:endParaRPr lang="en-US"/>
        </a:p>
      </dgm:t>
    </dgm:pt>
    <dgm:pt modelId="{B5863165-489C-4EE0-8358-A2D441AB669D}" type="sibTrans" cxnId="{C412AE01-1863-46DA-A0A0-146C7D50807D}">
      <dgm:prSet/>
      <dgm:spPr/>
      <dgm:t>
        <a:bodyPr/>
        <a:lstStyle/>
        <a:p>
          <a:endParaRPr lang="en-US"/>
        </a:p>
      </dgm:t>
    </dgm:pt>
    <dgm:pt modelId="{C0AA2FB1-663F-488A-8E2F-C6A80F989501}" type="pres">
      <dgm:prSet presAssocID="{8934C69E-C057-42C3-A382-4F761EE2D276}" presName="linearFlow" presStyleCnt="0">
        <dgm:presLayoutVars>
          <dgm:dir/>
          <dgm:resizeHandles val="exact"/>
        </dgm:presLayoutVars>
      </dgm:prSet>
      <dgm:spPr/>
    </dgm:pt>
    <dgm:pt modelId="{535C46AC-A49F-43D9-9493-AF53244C7A7A}" type="pres">
      <dgm:prSet presAssocID="{715C3F6A-09AF-4DC9-9654-CAFFE91300A1}" presName="composite" presStyleCnt="0"/>
      <dgm:spPr/>
    </dgm:pt>
    <dgm:pt modelId="{F5A68686-6846-4285-8C32-182CC071207E}" type="pres">
      <dgm:prSet presAssocID="{715C3F6A-09AF-4DC9-9654-CAFFE91300A1}" presName="imgShp" presStyleLbl="fgImgPlace1" presStyleIdx="0" presStyleCnt="4" custScaleX="111888" custLinFactNeighborX="-27331" custLinFactNeighborY="-24535"/>
      <dgm:spPr>
        <a:blipFill>
          <a:blip xmlns:r="http://schemas.openxmlformats.org/officeDocument/2006/relationships" r:embed="rId1"/>
          <a:stretch>
            <a:fillRect/>
          </a:stretch>
        </a:blipFill>
      </dgm:spPr>
    </dgm:pt>
    <dgm:pt modelId="{962455D6-E94B-491A-AEDE-0FE085F6F4DF}" type="pres">
      <dgm:prSet presAssocID="{715C3F6A-09AF-4DC9-9654-CAFFE91300A1}" presName="txShp" presStyleLbl="node1" presStyleIdx="0" presStyleCnt="4" custScaleX="67847" custLinFactNeighborX="-28492" custLinFactNeighborY="2282">
        <dgm:presLayoutVars>
          <dgm:bulletEnabled val="1"/>
        </dgm:presLayoutVars>
      </dgm:prSet>
      <dgm:spPr/>
      <dgm:t>
        <a:bodyPr/>
        <a:lstStyle/>
        <a:p>
          <a:endParaRPr lang="en-US"/>
        </a:p>
      </dgm:t>
    </dgm:pt>
    <dgm:pt modelId="{01956A1F-CA98-4832-BB19-BB343F57BF80}" type="pres">
      <dgm:prSet presAssocID="{3AC8B07A-229F-4099-9424-5528BE959BB4}" presName="spacing" presStyleCnt="0"/>
      <dgm:spPr/>
    </dgm:pt>
    <dgm:pt modelId="{44CCD040-4FCE-4D9A-AC55-8470FA23144C}" type="pres">
      <dgm:prSet presAssocID="{DB0E4089-0486-437D-B92C-0C3377381665}" presName="composite" presStyleCnt="0"/>
      <dgm:spPr/>
    </dgm:pt>
    <dgm:pt modelId="{4F2EFAF9-2A1A-4FF5-97C6-72263B5181EA}" type="pres">
      <dgm:prSet presAssocID="{DB0E4089-0486-437D-B92C-0C3377381665}" presName="imgShp" presStyleLbl="fgImgPlace1" presStyleIdx="1" presStyleCnt="4" custScaleX="111769" custLinFactNeighborX="-27331" custLinFactNeighborY="-14140"/>
      <dgm:spPr>
        <a:blipFill>
          <a:blip xmlns:r="http://schemas.openxmlformats.org/officeDocument/2006/relationships" r:embed="rId2"/>
          <a:stretch>
            <a:fillRect/>
          </a:stretch>
        </a:blipFill>
      </dgm:spPr>
    </dgm:pt>
    <dgm:pt modelId="{47D02AB7-4FAF-4D70-9648-30695D919984}" type="pres">
      <dgm:prSet presAssocID="{DB0E4089-0486-437D-B92C-0C3377381665}" presName="txShp" presStyleLbl="node1" presStyleIdx="1" presStyleCnt="4" custScaleX="67847" custLinFactNeighborX="-28523" custLinFactNeighborY="-13178">
        <dgm:presLayoutVars>
          <dgm:bulletEnabled val="1"/>
        </dgm:presLayoutVars>
      </dgm:prSet>
      <dgm:spPr/>
      <dgm:t>
        <a:bodyPr/>
        <a:lstStyle/>
        <a:p>
          <a:endParaRPr lang="en-US"/>
        </a:p>
      </dgm:t>
    </dgm:pt>
    <dgm:pt modelId="{79FDC0D0-5BB1-4841-A8D5-D14B3092B172}" type="pres">
      <dgm:prSet presAssocID="{4453EB0A-0151-45A3-B831-F21787524523}" presName="spacing" presStyleCnt="0"/>
      <dgm:spPr/>
    </dgm:pt>
    <dgm:pt modelId="{28BE2AE3-EEFD-4528-98F5-57E5BC683F87}" type="pres">
      <dgm:prSet presAssocID="{7552182C-13E8-49FD-88BE-FF5038083559}" presName="composite" presStyleCnt="0"/>
      <dgm:spPr/>
    </dgm:pt>
    <dgm:pt modelId="{5F4BE246-A2E9-4B24-9B4A-8F880624AEFE}" type="pres">
      <dgm:prSet presAssocID="{7552182C-13E8-49FD-88BE-FF5038083559}" presName="imgShp" presStyleLbl="fgImgPlace1" presStyleIdx="2" presStyleCnt="4" custLinFactNeighborX="-23819" custLinFactNeighborY="-28493"/>
      <dgm:spPr>
        <a:blipFill>
          <a:blip xmlns:r="http://schemas.openxmlformats.org/officeDocument/2006/relationships" r:embed="rId3"/>
          <a:stretch>
            <a:fillRect/>
          </a:stretch>
        </a:blipFill>
      </dgm:spPr>
    </dgm:pt>
    <dgm:pt modelId="{51B5FC34-596B-4FF1-A462-8D29B7EBE82A}" type="pres">
      <dgm:prSet presAssocID="{7552182C-13E8-49FD-88BE-FF5038083559}" presName="txShp" presStyleLbl="node1" presStyleIdx="2" presStyleCnt="4" custScaleX="69601" custLinFactNeighborX="-27998" custLinFactNeighborY="-26288">
        <dgm:presLayoutVars>
          <dgm:bulletEnabled val="1"/>
        </dgm:presLayoutVars>
      </dgm:prSet>
      <dgm:spPr/>
      <dgm:t>
        <a:bodyPr/>
        <a:lstStyle/>
        <a:p>
          <a:endParaRPr lang="en-US"/>
        </a:p>
      </dgm:t>
    </dgm:pt>
    <dgm:pt modelId="{15807D8F-27D6-47DB-8BCB-BD03F941953D}" type="pres">
      <dgm:prSet presAssocID="{97A70444-C8CA-47C4-B513-C04BBB4CC221}" presName="spacing" presStyleCnt="0"/>
      <dgm:spPr/>
    </dgm:pt>
    <dgm:pt modelId="{8A84C6FE-455A-438D-9982-D2764CF335F0}" type="pres">
      <dgm:prSet presAssocID="{9B2A8349-AF37-465A-8526-F2A3F82F635A}" presName="composite" presStyleCnt="0"/>
      <dgm:spPr/>
    </dgm:pt>
    <dgm:pt modelId="{613A7623-F6F4-4A7B-89B4-2ABB9AA904F7}" type="pres">
      <dgm:prSet presAssocID="{9B2A8349-AF37-465A-8526-F2A3F82F635A}" presName="imgShp" presStyleLbl="fgImgPlace1" presStyleIdx="3" presStyleCnt="4" custScaleX="123020" custLinFactNeighborX="-24922" custLinFactNeighborY="-50390"/>
      <dgm:spPr>
        <a:blipFill>
          <a:blip xmlns:r="http://schemas.openxmlformats.org/officeDocument/2006/relationships" r:embed="rId4"/>
          <a:stretch>
            <a:fillRect/>
          </a:stretch>
        </a:blipFill>
      </dgm:spPr>
    </dgm:pt>
    <dgm:pt modelId="{E7BA2227-AE02-4FD8-BC40-65181A6D76D4}" type="pres">
      <dgm:prSet presAssocID="{9B2A8349-AF37-465A-8526-F2A3F82F635A}" presName="txShp" presStyleLbl="node1" presStyleIdx="3" presStyleCnt="4" custScaleX="67847" custLinFactNeighborX="-33555" custLinFactNeighborY="-50390">
        <dgm:presLayoutVars>
          <dgm:bulletEnabled val="1"/>
        </dgm:presLayoutVars>
      </dgm:prSet>
      <dgm:spPr/>
      <dgm:t>
        <a:bodyPr/>
        <a:lstStyle/>
        <a:p>
          <a:endParaRPr lang="en-US"/>
        </a:p>
      </dgm:t>
    </dgm:pt>
  </dgm:ptLst>
  <dgm:cxnLst>
    <dgm:cxn modelId="{C825E2E8-CDD0-4022-A44A-5D01E61EA479}" srcId="{8934C69E-C057-42C3-A382-4F761EE2D276}" destId="{DB0E4089-0486-437D-B92C-0C3377381665}" srcOrd="1" destOrd="0" parTransId="{E17FBC49-CE53-4479-82DA-D3984C559023}" sibTransId="{4453EB0A-0151-45A3-B831-F21787524523}"/>
    <dgm:cxn modelId="{56C2952B-235F-440C-A2B6-EBE7B170B7E1}" srcId="{8934C69E-C057-42C3-A382-4F761EE2D276}" destId="{7552182C-13E8-49FD-88BE-FF5038083559}" srcOrd="2" destOrd="0" parTransId="{4D272E43-AE7A-4BBA-89DF-AFCDF65D5D81}" sibTransId="{97A70444-C8CA-47C4-B513-C04BBB4CC221}"/>
    <dgm:cxn modelId="{C412AE01-1863-46DA-A0A0-146C7D50807D}" srcId="{8934C69E-C057-42C3-A382-4F761EE2D276}" destId="{9B2A8349-AF37-465A-8526-F2A3F82F635A}" srcOrd="3" destOrd="0" parTransId="{5C7DA431-12B7-4574-ABFE-B8413991D9B8}" sibTransId="{B5863165-489C-4EE0-8358-A2D441AB669D}"/>
    <dgm:cxn modelId="{C292370A-CA5F-43BF-A6F7-73BA0253E943}" type="presOf" srcId="{9B2A8349-AF37-465A-8526-F2A3F82F635A}" destId="{E7BA2227-AE02-4FD8-BC40-65181A6D76D4}" srcOrd="0" destOrd="0" presId="urn:microsoft.com/office/officeart/2005/8/layout/vList3"/>
    <dgm:cxn modelId="{7C8B1EAA-F174-430B-896D-11A79C457597}" type="presOf" srcId="{715C3F6A-09AF-4DC9-9654-CAFFE91300A1}" destId="{962455D6-E94B-491A-AEDE-0FE085F6F4DF}" srcOrd="0" destOrd="0" presId="urn:microsoft.com/office/officeart/2005/8/layout/vList3"/>
    <dgm:cxn modelId="{64065B50-DFE1-4FCD-8150-005254537CD8}" type="presOf" srcId="{7552182C-13E8-49FD-88BE-FF5038083559}" destId="{51B5FC34-596B-4FF1-A462-8D29B7EBE82A}" srcOrd="0" destOrd="0" presId="urn:microsoft.com/office/officeart/2005/8/layout/vList3"/>
    <dgm:cxn modelId="{E3D35460-00D8-45EB-ACF1-F81D84B19E66}" type="presOf" srcId="{DB0E4089-0486-437D-B92C-0C3377381665}" destId="{47D02AB7-4FAF-4D70-9648-30695D919984}" srcOrd="0" destOrd="0" presId="urn:microsoft.com/office/officeart/2005/8/layout/vList3"/>
    <dgm:cxn modelId="{F9A4FA95-50BB-4177-A127-6A6A27008204}" srcId="{8934C69E-C057-42C3-A382-4F761EE2D276}" destId="{715C3F6A-09AF-4DC9-9654-CAFFE91300A1}" srcOrd="0" destOrd="0" parTransId="{EE453433-F082-4F7F-8766-EE640CE96D31}" sibTransId="{3AC8B07A-229F-4099-9424-5528BE959BB4}"/>
    <dgm:cxn modelId="{B82199E0-CF9D-4D9C-A543-97E835199C38}" type="presOf" srcId="{8934C69E-C057-42C3-A382-4F761EE2D276}" destId="{C0AA2FB1-663F-488A-8E2F-C6A80F989501}" srcOrd="0" destOrd="0" presId="urn:microsoft.com/office/officeart/2005/8/layout/vList3"/>
    <dgm:cxn modelId="{10058B69-B50B-41B5-A366-74B216F5B0EC}" type="presParOf" srcId="{C0AA2FB1-663F-488A-8E2F-C6A80F989501}" destId="{535C46AC-A49F-43D9-9493-AF53244C7A7A}" srcOrd="0" destOrd="0" presId="urn:microsoft.com/office/officeart/2005/8/layout/vList3"/>
    <dgm:cxn modelId="{7B75E67E-4D89-4C56-B376-E9943586A789}" type="presParOf" srcId="{535C46AC-A49F-43D9-9493-AF53244C7A7A}" destId="{F5A68686-6846-4285-8C32-182CC071207E}" srcOrd="0" destOrd="0" presId="urn:microsoft.com/office/officeart/2005/8/layout/vList3"/>
    <dgm:cxn modelId="{D4E5B1EC-3B00-4051-AA72-91CFBC27DF90}" type="presParOf" srcId="{535C46AC-A49F-43D9-9493-AF53244C7A7A}" destId="{962455D6-E94B-491A-AEDE-0FE085F6F4DF}" srcOrd="1" destOrd="0" presId="urn:microsoft.com/office/officeart/2005/8/layout/vList3"/>
    <dgm:cxn modelId="{CD0E0933-CC58-417F-A2C2-7AE4F81B45E3}" type="presParOf" srcId="{C0AA2FB1-663F-488A-8E2F-C6A80F989501}" destId="{01956A1F-CA98-4832-BB19-BB343F57BF80}" srcOrd="1" destOrd="0" presId="urn:microsoft.com/office/officeart/2005/8/layout/vList3"/>
    <dgm:cxn modelId="{DBE4DF97-0D40-411F-93D5-0F5F71B9C641}" type="presParOf" srcId="{C0AA2FB1-663F-488A-8E2F-C6A80F989501}" destId="{44CCD040-4FCE-4D9A-AC55-8470FA23144C}" srcOrd="2" destOrd="0" presId="urn:microsoft.com/office/officeart/2005/8/layout/vList3"/>
    <dgm:cxn modelId="{16D04E30-6928-4653-9AED-53B9BDDE5A84}" type="presParOf" srcId="{44CCD040-4FCE-4D9A-AC55-8470FA23144C}" destId="{4F2EFAF9-2A1A-4FF5-97C6-72263B5181EA}" srcOrd="0" destOrd="0" presId="urn:microsoft.com/office/officeart/2005/8/layout/vList3"/>
    <dgm:cxn modelId="{3679AD4A-CFF6-415B-A913-4B2D8DBFC1E4}" type="presParOf" srcId="{44CCD040-4FCE-4D9A-AC55-8470FA23144C}" destId="{47D02AB7-4FAF-4D70-9648-30695D919984}" srcOrd="1" destOrd="0" presId="urn:microsoft.com/office/officeart/2005/8/layout/vList3"/>
    <dgm:cxn modelId="{B43A3269-BF74-425B-BC19-4A6FFB6C0E42}" type="presParOf" srcId="{C0AA2FB1-663F-488A-8E2F-C6A80F989501}" destId="{79FDC0D0-5BB1-4841-A8D5-D14B3092B172}" srcOrd="3" destOrd="0" presId="urn:microsoft.com/office/officeart/2005/8/layout/vList3"/>
    <dgm:cxn modelId="{66D03502-02BF-4D74-BA13-C22B260EDA1A}" type="presParOf" srcId="{C0AA2FB1-663F-488A-8E2F-C6A80F989501}" destId="{28BE2AE3-EEFD-4528-98F5-57E5BC683F87}" srcOrd="4" destOrd="0" presId="urn:microsoft.com/office/officeart/2005/8/layout/vList3"/>
    <dgm:cxn modelId="{E329232D-B7EC-41E1-86B0-7ADBA762D99B}" type="presParOf" srcId="{28BE2AE3-EEFD-4528-98F5-57E5BC683F87}" destId="{5F4BE246-A2E9-4B24-9B4A-8F880624AEFE}" srcOrd="0" destOrd="0" presId="urn:microsoft.com/office/officeart/2005/8/layout/vList3"/>
    <dgm:cxn modelId="{A4D8F0B8-1C97-42AB-A49B-E029F954E8AF}" type="presParOf" srcId="{28BE2AE3-EEFD-4528-98F5-57E5BC683F87}" destId="{51B5FC34-596B-4FF1-A462-8D29B7EBE82A}" srcOrd="1" destOrd="0" presId="urn:microsoft.com/office/officeart/2005/8/layout/vList3"/>
    <dgm:cxn modelId="{F390BDBD-D0FA-45C6-8CCE-F23C6DC39BCB}" type="presParOf" srcId="{C0AA2FB1-663F-488A-8E2F-C6A80F989501}" destId="{15807D8F-27D6-47DB-8BCB-BD03F941953D}" srcOrd="5" destOrd="0" presId="urn:microsoft.com/office/officeart/2005/8/layout/vList3"/>
    <dgm:cxn modelId="{7E6A8984-5F04-4CFE-9F1D-FB0C6F79AD85}" type="presParOf" srcId="{C0AA2FB1-663F-488A-8E2F-C6A80F989501}" destId="{8A84C6FE-455A-438D-9982-D2764CF335F0}" srcOrd="6" destOrd="0" presId="urn:microsoft.com/office/officeart/2005/8/layout/vList3"/>
    <dgm:cxn modelId="{C7442711-4691-4731-8188-BA53237EFDF3}" type="presParOf" srcId="{8A84C6FE-455A-438D-9982-D2764CF335F0}" destId="{613A7623-F6F4-4A7B-89B4-2ABB9AA904F7}" srcOrd="0" destOrd="0" presId="urn:microsoft.com/office/officeart/2005/8/layout/vList3"/>
    <dgm:cxn modelId="{F745AC82-12A7-44D2-B80A-F2C000C25824}" type="presParOf" srcId="{8A84C6FE-455A-438D-9982-D2764CF335F0}" destId="{E7BA2227-AE02-4FD8-BC40-65181A6D76D4}"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455D6-E94B-491A-AEDE-0FE085F6F4DF}">
      <dsp:nvSpPr>
        <dsp:cNvPr id="0" name=""/>
        <dsp:cNvSpPr/>
      </dsp:nvSpPr>
      <dsp:spPr>
        <a:xfrm rot="10800000">
          <a:off x="1069414" y="21044"/>
          <a:ext cx="2649169" cy="918184"/>
        </a:xfrm>
        <a:prstGeom prst="homePlate">
          <a:avLst/>
        </a:prstGeom>
        <a:solidFill>
          <a:srgbClr val="4AC44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4894" tIns="60960" rIns="113792" bIns="60960" numCol="1" spcCol="1270" anchor="ctr" anchorCtr="0">
          <a:noAutofit/>
        </a:bodyPr>
        <a:lstStyle/>
        <a:p>
          <a:pPr lvl="0" algn="ctr" defTabSz="711200">
            <a:lnSpc>
              <a:spcPct val="90000"/>
            </a:lnSpc>
            <a:spcBef>
              <a:spcPct val="0"/>
            </a:spcBef>
            <a:spcAft>
              <a:spcPct val="35000"/>
            </a:spcAft>
          </a:pPr>
          <a:r>
            <a:rPr lang="en-US" sz="1600" b="1" kern="1200" dirty="0"/>
            <a:t>Nature and biodiversity </a:t>
          </a:r>
        </a:p>
        <a:p>
          <a:pPr lvl="0" algn="ctr" defTabSz="711200">
            <a:lnSpc>
              <a:spcPct val="90000"/>
            </a:lnSpc>
            <a:spcBef>
              <a:spcPct val="0"/>
            </a:spcBef>
            <a:spcAft>
              <a:spcPct val="35000"/>
            </a:spcAft>
          </a:pPr>
          <a:r>
            <a:rPr lang="en-US" sz="1600" b="1" kern="1200" dirty="0"/>
            <a:t>2.143 M€</a:t>
          </a:r>
          <a:endParaRPr lang="en-US" sz="1600" b="1" kern="1200" baseline="0" dirty="0">
            <a:latin typeface="+mn-lt"/>
          </a:endParaRPr>
        </a:p>
      </dsp:txBody>
      <dsp:txXfrm rot="10800000">
        <a:off x="1298960" y="21044"/>
        <a:ext cx="2419623" cy="918184"/>
      </dsp:txXfrm>
    </dsp:sp>
    <dsp:sp modelId="{F5A68686-6846-4285-8C32-182CC071207E}">
      <dsp:nvSpPr>
        <dsp:cNvPr id="0" name=""/>
        <dsp:cNvSpPr/>
      </dsp:nvSpPr>
      <dsp:spPr>
        <a:xfrm>
          <a:off x="789574" y="0"/>
          <a:ext cx="1027338" cy="918184"/>
        </a:xfrm>
        <a:prstGeom prst="ellipse">
          <a:avLst/>
        </a:prstGeom>
        <a:blipFill>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D02AB7-4FAF-4D70-9648-30695D919984}">
      <dsp:nvSpPr>
        <dsp:cNvPr id="0" name=""/>
        <dsp:cNvSpPr/>
      </dsp:nvSpPr>
      <dsp:spPr>
        <a:xfrm rot="10800000">
          <a:off x="1067931" y="1071363"/>
          <a:ext cx="2649169" cy="918184"/>
        </a:xfrm>
        <a:prstGeom prst="homePlat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4894" tIns="60960" rIns="113792"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accent6"/>
              </a:solidFill>
            </a:rPr>
            <a:t>Circular economy      </a:t>
          </a:r>
        </a:p>
        <a:p>
          <a:pPr lvl="0" algn="ctr" defTabSz="711200">
            <a:lnSpc>
              <a:spcPct val="90000"/>
            </a:lnSpc>
            <a:spcBef>
              <a:spcPct val="0"/>
            </a:spcBef>
            <a:spcAft>
              <a:spcPct val="35000"/>
            </a:spcAft>
          </a:pPr>
          <a:r>
            <a:rPr lang="en-US" sz="1600" b="1" kern="1200" dirty="0">
              <a:solidFill>
                <a:schemeClr val="accent6"/>
              </a:solidFill>
            </a:rPr>
            <a:t>    and quality of life 1.345 M€ </a:t>
          </a:r>
        </a:p>
      </dsp:txBody>
      <dsp:txXfrm rot="10800000">
        <a:off x="1297477" y="1071363"/>
        <a:ext cx="2419623" cy="918184"/>
      </dsp:txXfrm>
    </dsp:sp>
    <dsp:sp modelId="{4F2EFAF9-2A1A-4FF5-97C6-72263B5181EA}">
      <dsp:nvSpPr>
        <dsp:cNvPr id="0" name=""/>
        <dsp:cNvSpPr/>
      </dsp:nvSpPr>
      <dsp:spPr>
        <a:xfrm>
          <a:off x="789847" y="1062530"/>
          <a:ext cx="1026246" cy="918184"/>
        </a:xfrm>
        <a:prstGeom prst="ellipse">
          <a:avLst/>
        </a:prstGeom>
        <a:blipFill>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B5FC34-596B-4FF1-A462-8D29B7EBE82A}">
      <dsp:nvSpPr>
        <dsp:cNvPr id="0" name=""/>
        <dsp:cNvSpPr/>
      </dsp:nvSpPr>
      <dsp:spPr>
        <a:xfrm rot="10800000">
          <a:off x="1010049" y="2143259"/>
          <a:ext cx="2717656" cy="918184"/>
        </a:xfrm>
        <a:prstGeom prst="homePlate">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4894" tIns="60960" rIns="113792" bIns="60960" numCol="1" spcCol="1270" anchor="ctr" anchorCtr="0">
          <a:noAutofit/>
        </a:bodyPr>
        <a:lstStyle/>
        <a:p>
          <a:pPr lvl="0" algn="ctr" defTabSz="711200">
            <a:lnSpc>
              <a:spcPct val="90000"/>
            </a:lnSpc>
            <a:spcBef>
              <a:spcPct val="0"/>
            </a:spcBef>
            <a:spcAft>
              <a:spcPct val="35000"/>
            </a:spcAft>
          </a:pPr>
          <a:r>
            <a:rPr lang="en-US" sz="1600" b="1" kern="1200" dirty="0"/>
            <a:t>Climate  mitigation and adaptation </a:t>
          </a:r>
        </a:p>
        <a:p>
          <a:pPr lvl="0" algn="ctr" defTabSz="711200">
            <a:lnSpc>
              <a:spcPct val="90000"/>
            </a:lnSpc>
            <a:spcBef>
              <a:spcPct val="0"/>
            </a:spcBef>
            <a:spcAft>
              <a:spcPct val="35000"/>
            </a:spcAft>
          </a:pPr>
          <a:r>
            <a:rPr lang="en-US" sz="1600" b="1" kern="1200" dirty="0"/>
            <a:t>947 M€</a:t>
          </a:r>
        </a:p>
      </dsp:txBody>
      <dsp:txXfrm rot="10800000">
        <a:off x="1239595" y="2143259"/>
        <a:ext cx="2488110" cy="918184"/>
      </dsp:txXfrm>
    </dsp:sp>
    <dsp:sp modelId="{5F4BE246-A2E9-4B24-9B4A-8F880624AEFE}">
      <dsp:nvSpPr>
        <dsp:cNvPr id="0" name=""/>
        <dsp:cNvSpPr/>
      </dsp:nvSpPr>
      <dsp:spPr>
        <a:xfrm>
          <a:off x="831988" y="2123013"/>
          <a:ext cx="918184" cy="918184"/>
        </a:xfrm>
        <a:prstGeom prst="ellipse">
          <a:avLst/>
        </a:prstGeom>
        <a:blipFill>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7BA2227-AE02-4FD8-BC40-65181A6D76D4}">
      <dsp:nvSpPr>
        <dsp:cNvPr id="0" name=""/>
        <dsp:cNvSpPr/>
      </dsp:nvSpPr>
      <dsp:spPr>
        <a:xfrm rot="10800000">
          <a:off x="897276" y="3114228"/>
          <a:ext cx="2649169" cy="918184"/>
        </a:xfrm>
        <a:prstGeom prst="homePlate">
          <a:avLst/>
        </a:prstGeom>
        <a:solidFill>
          <a:srgbClr val="FFFF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4894" tIns="60960" rIns="113792"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accent6"/>
              </a:solidFill>
            </a:rPr>
            <a:t>Clean energy transition </a:t>
          </a:r>
        </a:p>
        <a:p>
          <a:pPr lvl="0" algn="ctr" defTabSz="711200">
            <a:lnSpc>
              <a:spcPct val="90000"/>
            </a:lnSpc>
            <a:spcBef>
              <a:spcPct val="0"/>
            </a:spcBef>
            <a:spcAft>
              <a:spcPct val="35000"/>
            </a:spcAft>
          </a:pPr>
          <a:r>
            <a:rPr lang="en-US" sz="1600" b="1" kern="1200" dirty="0">
              <a:solidFill>
                <a:schemeClr val="accent6"/>
              </a:solidFill>
            </a:rPr>
            <a:t>997 M€</a:t>
          </a:r>
        </a:p>
      </dsp:txBody>
      <dsp:txXfrm rot="10800000">
        <a:off x="1126822" y="3114228"/>
        <a:ext cx="2419623" cy="918184"/>
      </dsp:txXfrm>
    </dsp:sp>
    <dsp:sp modelId="{613A7623-F6F4-4A7B-89B4-2ABB9AA904F7}">
      <dsp:nvSpPr>
        <dsp:cNvPr id="0" name=""/>
        <dsp:cNvSpPr/>
      </dsp:nvSpPr>
      <dsp:spPr>
        <a:xfrm>
          <a:off x="786140" y="3114228"/>
          <a:ext cx="1129551" cy="918184"/>
        </a:xfrm>
        <a:prstGeom prst="ellipse">
          <a:avLst/>
        </a:prstGeom>
        <a:blipFill>
          <a:blip xmlns:r="http://schemas.openxmlformats.org/officeDocument/2006/relationships" r:embed="rId4"/>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03/05/2023</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03/05/2023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yintracomm.ec.europa.eu/corp/intellectual-property/Documents/2019_Reuse-guidelines%28CC-BY%29.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myintracomm.ec.europa.eu/corp/intellectual-property/Documents/2019_Reuse-guidelines%28CC-BY%29.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1</a:t>
            </a:fld>
            <a:endParaRPr lang="en-GB"/>
          </a:p>
        </p:txBody>
      </p:sp>
    </p:spTree>
    <p:extLst>
      <p:ext uri="{BB962C8B-B14F-4D97-AF65-F5344CB8AC3E}">
        <p14:creationId xmlns:p14="http://schemas.microsoft.com/office/powerpoint/2010/main" val="716813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21</a:t>
            </a:fld>
            <a:endParaRPr lang="en-GB"/>
          </a:p>
        </p:txBody>
      </p:sp>
    </p:spTree>
    <p:extLst>
      <p:ext uri="{BB962C8B-B14F-4D97-AF65-F5344CB8AC3E}">
        <p14:creationId xmlns:p14="http://schemas.microsoft.com/office/powerpoint/2010/main" val="1570855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22</a:t>
            </a:fld>
            <a:endParaRPr lang="en-GB"/>
          </a:p>
        </p:txBody>
      </p:sp>
    </p:spTree>
    <p:extLst>
      <p:ext uri="{BB962C8B-B14F-4D97-AF65-F5344CB8AC3E}">
        <p14:creationId xmlns:p14="http://schemas.microsoft.com/office/powerpoint/2010/main" val="3197604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23</a:t>
            </a:fld>
            <a:endParaRPr lang="en-GB"/>
          </a:p>
        </p:txBody>
      </p:sp>
    </p:spTree>
    <p:extLst>
      <p:ext uri="{BB962C8B-B14F-4D97-AF65-F5344CB8AC3E}">
        <p14:creationId xmlns:p14="http://schemas.microsoft.com/office/powerpoint/2010/main" val="3296432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24</a:t>
            </a:fld>
            <a:endParaRPr lang="en-GB"/>
          </a:p>
        </p:txBody>
      </p:sp>
    </p:spTree>
    <p:extLst>
      <p:ext uri="{BB962C8B-B14F-4D97-AF65-F5344CB8AC3E}">
        <p14:creationId xmlns:p14="http://schemas.microsoft.com/office/powerpoint/2010/main" val="4116179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8" y="744538"/>
            <a:ext cx="6616700"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2</a:t>
            </a:fld>
            <a:endParaRPr lang="en-GB"/>
          </a:p>
        </p:txBody>
      </p:sp>
    </p:spTree>
    <p:extLst>
      <p:ext uri="{BB962C8B-B14F-4D97-AF65-F5344CB8AC3E}">
        <p14:creationId xmlns:p14="http://schemas.microsoft.com/office/powerpoint/2010/main" val="525380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Proposals for maintaining or restoring biodiversity that contribute to the implementation of the New European Bauhaus initiative. </a:t>
            </a:r>
            <a:endParaRPr lang="en-US" sz="1200" dirty="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This may include, for example, demonstrating </a:t>
            </a:r>
            <a:endParaRPr lang="fr-BE" sz="1200" b="1" dirty="0">
              <a:cs typeface="Arial" panose="020B0604020202020204" pitchFamily="34" charset="0"/>
            </a:endParaRPr>
          </a:p>
          <a:p>
            <a:r>
              <a:rPr lang="en-US" dirty="0" err="1"/>
              <a:t>iodiversity</a:t>
            </a:r>
            <a:r>
              <a:rPr lang="en-US" dirty="0"/>
              <a:t> friendly </a:t>
            </a:r>
            <a:r>
              <a:rPr lang="en-US" dirty="0" err="1"/>
              <a:t>practise</a:t>
            </a:r>
            <a:r>
              <a:rPr lang="en-US" dirty="0"/>
              <a:t> for the energetic isolation of buildings, innovative architectural approaches for wildlife-friendly buildings, </a:t>
            </a:r>
            <a:r>
              <a:rPr lang="en-US" dirty="0" err="1"/>
              <a:t>etc</a:t>
            </a:r>
            <a:endParaRPr lang="fr-BE" dirty="0"/>
          </a:p>
        </p:txBody>
      </p:sp>
      <p:sp>
        <p:nvSpPr>
          <p:cNvPr id="4" name="Slide Number Placeholder 3"/>
          <p:cNvSpPr>
            <a:spLocks noGrp="1"/>
          </p:cNvSpPr>
          <p:nvPr>
            <p:ph type="sldNum" sz="quarter" idx="10"/>
          </p:nvPr>
        </p:nvSpPr>
        <p:spPr/>
        <p:txBody>
          <a:bodyPr/>
          <a:lstStyle/>
          <a:p>
            <a:fld id="{59CF2995-AB43-4B7C-B8CD-9DC7C3692A9C}" type="slidenum">
              <a:rPr lang="en-GB" smtClean="0"/>
              <a:t>11</a:t>
            </a:fld>
            <a:endParaRPr lang="en-GB"/>
          </a:p>
        </p:txBody>
      </p:sp>
    </p:spTree>
    <p:extLst>
      <p:ext uri="{BB962C8B-B14F-4D97-AF65-F5344CB8AC3E}">
        <p14:creationId xmlns:p14="http://schemas.microsoft.com/office/powerpoint/2010/main" val="325070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Update/add/delete parts of the</a:t>
            </a:r>
            <a:r>
              <a:rPr lang="en-IE" baseline="0" dirty="0"/>
              <a:t> copy right notice where appropriate.</a:t>
            </a:r>
          </a:p>
          <a:p>
            <a:r>
              <a:rPr lang="en-IE" baseline="0" dirty="0"/>
              <a:t>More information: </a:t>
            </a:r>
            <a:r>
              <a:rPr lang="en-GB" dirty="0">
                <a:hlinkClick r:id="rId3"/>
              </a:rPr>
              <a:t>https://myintracomm.ec.europa.eu/corp/intellectual-property/Documents/2019_Reuse-guidelines%28CC-BY%29.pdf</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15</a:t>
            </a:fld>
            <a:endParaRPr lang="en-GB"/>
          </a:p>
        </p:txBody>
      </p:sp>
    </p:spTree>
    <p:extLst>
      <p:ext uri="{BB962C8B-B14F-4D97-AF65-F5344CB8AC3E}">
        <p14:creationId xmlns:p14="http://schemas.microsoft.com/office/powerpoint/2010/main" val="2007519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Update/add/delete parts of the</a:t>
            </a:r>
            <a:r>
              <a:rPr lang="en-IE" baseline="0" dirty="0"/>
              <a:t> copy right notice where appropriate.</a:t>
            </a:r>
          </a:p>
          <a:p>
            <a:r>
              <a:rPr lang="en-IE" baseline="0" dirty="0"/>
              <a:t>More information: </a:t>
            </a:r>
            <a:r>
              <a:rPr lang="en-GB" dirty="0">
                <a:hlinkClick r:id="rId3"/>
              </a:rPr>
              <a:t>https://myintracomm.ec.europa.eu/corp/intellectual-property/Documents/2019_Reuse-guidelines%28CC-BY%29.pdf</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16</a:t>
            </a:fld>
            <a:endParaRPr lang="en-GB"/>
          </a:p>
        </p:txBody>
      </p:sp>
    </p:spTree>
    <p:extLst>
      <p:ext uri="{BB962C8B-B14F-4D97-AF65-F5344CB8AC3E}">
        <p14:creationId xmlns:p14="http://schemas.microsoft.com/office/powerpoint/2010/main" val="4253468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17</a:t>
            </a:fld>
            <a:endParaRPr lang="en-GB"/>
          </a:p>
        </p:txBody>
      </p:sp>
    </p:spTree>
    <p:extLst>
      <p:ext uri="{BB962C8B-B14F-4D97-AF65-F5344CB8AC3E}">
        <p14:creationId xmlns:p14="http://schemas.microsoft.com/office/powerpoint/2010/main" val="1749265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18</a:t>
            </a:fld>
            <a:endParaRPr lang="en-GB"/>
          </a:p>
        </p:txBody>
      </p:sp>
    </p:spTree>
    <p:extLst>
      <p:ext uri="{BB962C8B-B14F-4D97-AF65-F5344CB8AC3E}">
        <p14:creationId xmlns:p14="http://schemas.microsoft.com/office/powerpoint/2010/main" val="2072871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IE" dirty="0"/>
              <a:t>Whether the impacts of the projects are consistent with the activities proposed.</a:t>
            </a:r>
          </a:p>
          <a:p>
            <a:r>
              <a:rPr lang="en-IE" dirty="0"/>
              <a:t>Whether the project </a:t>
            </a:r>
            <a:r>
              <a:rPr lang="en-IE" dirty="0" err="1"/>
              <a:t>resulst</a:t>
            </a:r>
            <a:r>
              <a:rPr lang="en-IE" dirty="0"/>
              <a:t> will be sustainable after the </a:t>
            </a:r>
            <a:r>
              <a:rPr lang="en-IE" dirty="0" err="1"/>
              <a:t>endof</a:t>
            </a:r>
            <a:r>
              <a:rPr lang="en-IE" dirty="0"/>
              <a:t> he projects.</a:t>
            </a:r>
          </a:p>
          <a:p>
            <a:r>
              <a:rPr lang="en-IE" dirty="0"/>
              <a:t>Looking also </a:t>
            </a:r>
            <a:r>
              <a:rPr lang="en-IE" dirty="0" err="1"/>
              <a:t>explotation</a:t>
            </a:r>
            <a:r>
              <a:rPr lang="en-IE" dirty="0"/>
              <a:t> and replication of </a:t>
            </a:r>
            <a:r>
              <a:rPr lang="en-IE" dirty="0" err="1"/>
              <a:t>yhe</a:t>
            </a:r>
            <a:r>
              <a:rPr lang="en-IE" dirty="0"/>
              <a:t> project, to </a:t>
            </a:r>
            <a:r>
              <a:rPr lang="en-IE" dirty="0" err="1"/>
              <a:t>maximaize</a:t>
            </a:r>
            <a:r>
              <a:rPr lang="en-IE" dirty="0"/>
              <a:t> the impact.</a:t>
            </a:r>
          </a:p>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19</a:t>
            </a:fld>
            <a:endParaRPr lang="en-GB"/>
          </a:p>
        </p:txBody>
      </p:sp>
    </p:spTree>
    <p:extLst>
      <p:ext uri="{BB962C8B-B14F-4D97-AF65-F5344CB8AC3E}">
        <p14:creationId xmlns:p14="http://schemas.microsoft.com/office/powerpoint/2010/main" val="2963885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dirty="0"/>
              <a:t>This</a:t>
            </a:r>
            <a:r>
              <a:rPr lang="fr-BE" baseline="0" dirty="0"/>
              <a:t> </a:t>
            </a:r>
            <a:r>
              <a:rPr lang="fr-BE" baseline="0" dirty="0" err="1"/>
              <a:t>criterion</a:t>
            </a:r>
            <a:r>
              <a:rPr lang="fr-BE" baseline="0" dirty="0"/>
              <a:t> </a:t>
            </a:r>
            <a:r>
              <a:rPr lang="fr-BE" baseline="0" dirty="0" err="1"/>
              <a:t>is</a:t>
            </a:r>
            <a:r>
              <a:rPr lang="fr-BE" baseline="0" dirty="0"/>
              <a:t> </a:t>
            </a:r>
            <a:r>
              <a:rPr lang="fr-BE" baseline="0" dirty="0" err="1"/>
              <a:t>entitled</a:t>
            </a:r>
            <a:r>
              <a:rPr lang="fr-BE" baseline="0" dirty="0"/>
              <a:t> « </a:t>
            </a:r>
            <a:r>
              <a:rPr lang="fr-BE" baseline="0" dirty="0" err="1"/>
              <a:t>Implementation</a:t>
            </a:r>
            <a:r>
              <a:rPr lang="fr-BE" baseline="0" dirty="0"/>
              <a:t> » in the application </a:t>
            </a:r>
            <a:r>
              <a:rPr lang="fr-BE" baseline="0" dirty="0" err="1"/>
              <a:t>form</a:t>
            </a:r>
            <a:endParaRPr lang="fr-BE" dirty="0"/>
          </a:p>
          <a:p>
            <a:endParaRPr lang="fr-FR" dirty="0"/>
          </a:p>
        </p:txBody>
      </p:sp>
      <p:sp>
        <p:nvSpPr>
          <p:cNvPr id="4" name="Espace réservé du numéro de diapositive 3"/>
          <p:cNvSpPr>
            <a:spLocks noGrp="1"/>
          </p:cNvSpPr>
          <p:nvPr>
            <p:ph type="sldNum" sz="quarter" idx="5"/>
          </p:nvPr>
        </p:nvSpPr>
        <p:spPr/>
        <p:txBody>
          <a:bodyPr/>
          <a:lstStyle/>
          <a:p>
            <a:fld id="{59CF2995-AB43-4B7C-B8CD-9DC7C3692A9C}" type="slidenum">
              <a:rPr lang="en-GB" smtClean="0"/>
              <a:t>20</a:t>
            </a:fld>
            <a:endParaRPr lang="en-GB"/>
          </a:p>
        </p:txBody>
      </p:sp>
    </p:spTree>
    <p:extLst>
      <p:ext uri="{BB962C8B-B14F-4D97-AF65-F5344CB8AC3E}">
        <p14:creationId xmlns:p14="http://schemas.microsoft.com/office/powerpoint/2010/main" val="2652569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r"/>
            <a:endParaRPr lang="en-GB" dirty="0">
              <a:solidFill>
                <a:schemeClr val="accent4"/>
              </a:solidFill>
            </a:endParaRPr>
          </a:p>
        </p:txBody>
      </p:sp>
      <p:sp>
        <p:nvSpPr>
          <p:cNvPr id="6" name="Title 1"/>
          <p:cNvSpPr>
            <a:spLocks noGrp="1"/>
          </p:cNvSpPr>
          <p:nvPr>
            <p:ph type="ctrTitle"/>
          </p:nvPr>
        </p:nvSpPr>
        <p:spPr>
          <a:xfrm>
            <a:off x="1071350" y="2488675"/>
            <a:ext cx="10065224" cy="1653420"/>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700416"/>
            <a:ext cx="5040313" cy="528998"/>
          </a:xfrm>
        </p:spPr>
        <p:txBody>
          <a:bodyPr>
            <a:noAutofit/>
          </a:bodyPr>
          <a:lstStyle>
            <a:lvl1pPr marL="0" indent="0" algn="r">
              <a:buFontTx/>
              <a:buNone/>
              <a:defRPr sz="2200" i="1">
                <a:solidFill>
                  <a:schemeClr val="bg1"/>
                </a:solidFill>
              </a:defRPr>
            </a:lvl1pPr>
          </a:lstStyle>
          <a:p>
            <a:pPr lvl="0"/>
            <a:r>
              <a:rPr lang="en-US" dirty="0"/>
              <a:t>Edit Master text styles</a:t>
            </a:r>
          </a:p>
        </p:txBody>
      </p:sp>
      <p:pic>
        <p:nvPicPr>
          <p:cNvPr id="10" name="Image 9">
            <a:extLst>
              <a:ext uri="{FF2B5EF4-FFF2-40B4-BE49-F238E27FC236}">
                <a16:creationId xmlns:a16="http://schemas.microsoft.com/office/drawing/2014/main" id="{68498A33-8940-0C41-B2B7-5823564EDC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87571" y="258144"/>
            <a:ext cx="1668865" cy="1152461"/>
          </a:xfrm>
          <a:prstGeom prst="rect">
            <a:avLst/>
          </a:prstGeom>
        </p:spPr>
      </p:pic>
      <p:pic>
        <p:nvPicPr>
          <p:cNvPr id="18" name="Image 17">
            <a:extLst>
              <a:ext uri="{FF2B5EF4-FFF2-40B4-BE49-F238E27FC236}">
                <a16:creationId xmlns:a16="http://schemas.microsoft.com/office/drawing/2014/main" id="{73E8AA13-1374-DC4D-BC41-E84D4DA2503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03238" y="6335393"/>
            <a:ext cx="785524" cy="544799"/>
          </a:xfrm>
          <a:prstGeom prst="rect">
            <a:avLst/>
          </a:prstGeom>
        </p:spPr>
      </p:pic>
      <p:pic>
        <p:nvPicPr>
          <p:cNvPr id="21" name="Image 20">
            <a:extLst>
              <a:ext uri="{FF2B5EF4-FFF2-40B4-BE49-F238E27FC236}">
                <a16:creationId xmlns:a16="http://schemas.microsoft.com/office/drawing/2014/main" id="{F69BF826-34BE-E040-B601-D81738D54FD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65687" y="5563922"/>
            <a:ext cx="1016969" cy="799668"/>
          </a:xfrm>
          <a:prstGeom prst="rect">
            <a:avLst/>
          </a:prstGeom>
        </p:spPr>
      </p:pic>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a:xfrm>
            <a:off x="4856922" y="6109905"/>
            <a:ext cx="2743200" cy="365125"/>
          </a:xfrm>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a:xfrm>
            <a:off x="4856922" y="6082590"/>
            <a:ext cx="2743200" cy="365125"/>
          </a:xfrm>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8"/>
          <p:cNvSpPr>
            <a:spLocks noGrp="1"/>
          </p:cNvSpPr>
          <p:nvPr>
            <p:ph type="sldNum" sz="quarter" idx="12"/>
          </p:nvPr>
        </p:nvSpPr>
        <p:spPr>
          <a:xfrm>
            <a:off x="4856922" y="6109644"/>
            <a:ext cx="2743200" cy="365125"/>
          </a:xfrm>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4856922" y="6082590"/>
            <a:ext cx="2743200" cy="365125"/>
          </a:xfrm>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882054" y="-48814"/>
            <a:ext cx="6155635" cy="6983896"/>
          </a:xfrm>
          <a:solidFill>
            <a:schemeClr val="bg2"/>
          </a:solidFill>
          <a:ln w="28575">
            <a:solidFill>
              <a:schemeClr val="accent5"/>
            </a:solidFill>
          </a:ln>
        </p:spPr>
        <p:txBody>
          <a:bodyPr/>
          <a:lstStyle/>
          <a:p>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dirty="0"/>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endParaRPr lang="en-GB" dirty="0"/>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4635317" y="6082590"/>
            <a:ext cx="2743200" cy="365125"/>
          </a:xfrm>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dirty="0"/>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4856922" y="6136654"/>
            <a:ext cx="2743200" cy="365125"/>
          </a:xfrm>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dirty="0"/>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dirty="0"/>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dirty="0"/>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dirty="0"/>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a:xfrm>
            <a:off x="4724400" y="6142107"/>
            <a:ext cx="2743200" cy="365125"/>
          </a:xfrm>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820439" y="6104233"/>
            <a:ext cx="2743200" cy="365125"/>
          </a:xfrm>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a:xfrm>
            <a:off x="2373022" y="6241393"/>
            <a:ext cx="2743200" cy="365125"/>
          </a:xfrm>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dirty="0"/>
              <a:t>Edit Master text styles</a:t>
            </a:r>
          </a:p>
        </p:txBody>
      </p:sp>
      <p:pic>
        <p:nvPicPr>
          <p:cNvPr id="13" name="Image 12">
            <a:extLst>
              <a:ext uri="{FF2B5EF4-FFF2-40B4-BE49-F238E27FC236}">
                <a16:creationId xmlns:a16="http://schemas.microsoft.com/office/drawing/2014/main" id="{000EA104-6311-5E47-A5A4-5F6AFAA4A3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65687" y="5912699"/>
            <a:ext cx="1016969" cy="799668"/>
          </a:xfrm>
          <a:prstGeom prst="rect">
            <a:avLst/>
          </a:prstGeom>
        </p:spPr>
      </p:pic>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dirty="0"/>
              <a:t>Edit Master text styles</a:t>
            </a:r>
          </a:p>
        </p:txBody>
      </p:sp>
      <p:pic>
        <p:nvPicPr>
          <p:cNvPr id="15" name="Image 14">
            <a:extLst>
              <a:ext uri="{FF2B5EF4-FFF2-40B4-BE49-F238E27FC236}">
                <a16:creationId xmlns:a16="http://schemas.microsoft.com/office/drawing/2014/main" id="{3AF6F55C-2897-E647-8558-8BEDD3FAAB6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65687" y="5422568"/>
            <a:ext cx="1016969" cy="799668"/>
          </a:xfrm>
          <a:prstGeom prst="rect">
            <a:avLst/>
          </a:prstGeom>
        </p:spPr>
      </p:pic>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6" name="Slide Number Placeholder 5"/>
          <p:cNvSpPr>
            <a:spLocks noGrp="1"/>
          </p:cNvSpPr>
          <p:nvPr>
            <p:ph type="sldNum" sz="quarter" idx="12"/>
          </p:nvPr>
        </p:nvSpPr>
        <p:spPr>
          <a:xfrm>
            <a:off x="5036608" y="6126893"/>
            <a:ext cx="2743200" cy="365125"/>
          </a:xfrm>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pic>
        <p:nvPicPr>
          <p:cNvPr id="12" name="Image 11">
            <a:extLst>
              <a:ext uri="{FF2B5EF4-FFF2-40B4-BE49-F238E27FC236}">
                <a16:creationId xmlns:a16="http://schemas.microsoft.com/office/drawing/2014/main" id="{678FF4EC-9D51-6D46-9BCE-E41D8E70E9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8200" y="6036070"/>
            <a:ext cx="626929" cy="455948"/>
          </a:xfrm>
          <a:prstGeom prst="rect">
            <a:avLst/>
          </a:prstGeom>
        </p:spPr>
      </p:pic>
    </p:spTree>
    <p:extLst>
      <p:ext uri="{BB962C8B-B14F-4D97-AF65-F5344CB8AC3E}">
        <p14:creationId xmlns:p14="http://schemas.microsoft.com/office/powerpoint/2010/main" val="37886990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10" name="Image 9">
            <a:extLst>
              <a:ext uri="{FF2B5EF4-FFF2-40B4-BE49-F238E27FC236}">
                <a16:creationId xmlns:a16="http://schemas.microsoft.com/office/drawing/2014/main" id="{58919925-D462-2244-8963-2C9DD228AE5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8200" y="6036070"/>
            <a:ext cx="626929" cy="455948"/>
          </a:xfrm>
          <a:prstGeom prst="rect">
            <a:avLst/>
          </a:prstGeom>
        </p:spPr>
      </p:pic>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a:xfrm>
            <a:off x="4724400" y="6116227"/>
            <a:ext cx="2743200" cy="365125"/>
          </a:xfrm>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a:xfrm>
            <a:off x="4911319" y="6104233"/>
            <a:ext cx="2743200" cy="365125"/>
          </a:xfrm>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a:xfrm>
            <a:off x="4919448" y="6085374"/>
            <a:ext cx="2743200" cy="365125"/>
          </a:xfrm>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dirty="0"/>
          </a:p>
        </p:txBody>
      </p:sp>
      <p:sp>
        <p:nvSpPr>
          <p:cNvPr id="7" name="Slide Number Placeholder 6"/>
          <p:cNvSpPr>
            <a:spLocks noGrp="1"/>
          </p:cNvSpPr>
          <p:nvPr>
            <p:ph type="sldNum" sz="quarter" idx="12"/>
          </p:nvPr>
        </p:nvSpPr>
        <p:spPr>
          <a:xfrm>
            <a:off x="4856922" y="6098765"/>
            <a:ext cx="2743200" cy="365125"/>
          </a:xfrm>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pic>
        <p:nvPicPr>
          <p:cNvPr id="9" name="Image 8">
            <a:extLst>
              <a:ext uri="{FF2B5EF4-FFF2-40B4-BE49-F238E27FC236}">
                <a16:creationId xmlns:a16="http://schemas.microsoft.com/office/drawing/2014/main" id="{B19F991B-8FF5-1445-A640-8FA468FD6DC2}"/>
              </a:ext>
            </a:extLst>
          </p:cNvPr>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838200" y="6036070"/>
            <a:ext cx="626929" cy="455948"/>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hyperlink" Target="mailto:CINEA-LIFE-ENQUIRIES@ec.europa.eu" TargetMode="External"/><Relationship Id="rId2" Type="http://schemas.openxmlformats.org/officeDocument/2006/relationships/hyperlink" Target="https://webgate.ec.europa.eu/life/publicWebsite/search" TargetMode="Externa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hyperlink" Target="https://twitter.com/LIFEprogramme" TargetMode="External"/><Relationship Id="rId18" Type="http://schemas.openxmlformats.org/officeDocument/2006/relationships/hyperlink" Target="https://www.youtube.com/channel/UC-htisi9TeqdRkTTpNtznrg" TargetMode="External"/><Relationship Id="rId3" Type="http://schemas.openxmlformats.org/officeDocument/2006/relationships/image" Target="../media/image16.png"/><Relationship Id="rId21" Type="http://schemas.openxmlformats.org/officeDocument/2006/relationships/hyperlink" Target="https://www.instagram.com/lifeprogramme/" TargetMode="External"/><Relationship Id="rId7" Type="http://schemas.openxmlformats.org/officeDocument/2006/relationships/image" Target="../media/image20.png"/><Relationship Id="rId12" Type="http://schemas.openxmlformats.org/officeDocument/2006/relationships/image" Target="../media/image22.png"/><Relationship Id="rId17" Type="http://schemas.openxmlformats.org/officeDocument/2006/relationships/hyperlink" Target="https://www.linkedin.com/company/european-commission/" TargetMode="External"/><Relationship Id="rId2" Type="http://schemas.openxmlformats.org/officeDocument/2006/relationships/image" Target="../media/image15.png"/><Relationship Id="rId16" Type="http://schemas.openxmlformats.org/officeDocument/2006/relationships/hyperlink" Target="https://www.linkedin.com/company/lifeprogramme" TargetMode="External"/><Relationship Id="rId20" Type="http://schemas.openxmlformats.org/officeDocument/2006/relationships/image" Target="../media/image24.jpeg"/><Relationship Id="rId1" Type="http://schemas.openxmlformats.org/officeDocument/2006/relationships/slideLayout" Target="../slideLayouts/slideLayout19.xml"/><Relationship Id="rId6" Type="http://schemas.openxmlformats.org/officeDocument/2006/relationships/image" Target="../media/image19.png"/><Relationship Id="rId11" Type="http://schemas.openxmlformats.org/officeDocument/2006/relationships/hyperlink" Target="https://cinea.ec.europa.eu/life_en" TargetMode="External"/><Relationship Id="rId5" Type="http://schemas.openxmlformats.org/officeDocument/2006/relationships/image" Target="../media/image18.png"/><Relationship Id="rId15" Type="http://schemas.openxmlformats.org/officeDocument/2006/relationships/image" Target="../media/image23.png"/><Relationship Id="rId10" Type="http://schemas.openxmlformats.org/officeDocument/2006/relationships/hyperlink" Target="https://ec.europa.eu/newsroom/cinea/user-subscriptions/2180/create" TargetMode="External"/><Relationship Id="rId19" Type="http://schemas.openxmlformats.org/officeDocument/2006/relationships/hyperlink" Target="https://www.facebook.com/life.programme" TargetMode="External"/><Relationship Id="rId4" Type="http://schemas.openxmlformats.org/officeDocument/2006/relationships/image" Target="../media/image17.png"/><Relationship Id="rId9" Type="http://schemas.openxmlformats.org/officeDocument/2006/relationships/hyperlink" Target="https://ec.europa.eu/newsroom/cinea/user-subscriptions/2183/create" TargetMode="External"/><Relationship Id="rId14" Type="http://schemas.openxmlformats.org/officeDocument/2006/relationships/hyperlink" Target="https://twitter.com/eu_commission" TargetMode="External"/><Relationship Id="rId22" Type="http://schemas.openxmlformats.org/officeDocument/2006/relationships/image" Target="../media/image2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hyperlink" Target="https://eu-life-info-days-2023.b2match.io/page-3321"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6ECA6B-4D00-E040-B32C-45054A398A5A}"/>
              </a:ext>
            </a:extLst>
          </p:cNvPr>
          <p:cNvSpPr>
            <a:spLocks noGrp="1"/>
          </p:cNvSpPr>
          <p:nvPr>
            <p:ph type="ctrTitle"/>
          </p:nvPr>
        </p:nvSpPr>
        <p:spPr>
          <a:xfrm>
            <a:off x="1055440" y="2060848"/>
            <a:ext cx="10209225" cy="1865223"/>
          </a:xfrm>
        </p:spPr>
        <p:txBody>
          <a:bodyPr/>
          <a:lstStyle/>
          <a:p>
            <a:pPr algn="ctr"/>
            <a:r>
              <a:rPr lang="en-US" sz="4800" dirty="0">
                <a:effectLst/>
                <a:latin typeface="Calibri" panose="020F0502020204030204" pitchFamily="34" charset="0"/>
                <a:ea typeface="Times New Roman" panose="02020603050405020304" pitchFamily="18" charset="0"/>
                <a:cs typeface="Times New Roman" panose="02020603050405020304" pitchFamily="18" charset="0"/>
              </a:rPr>
              <a:t>LIFE programme, </a:t>
            </a:r>
            <a:br>
              <a:rPr lang="en-US" sz="4800" dirty="0">
                <a:effectLst/>
                <a:latin typeface="Calibri" panose="020F0502020204030204" pitchFamily="34" charset="0"/>
                <a:ea typeface="Times New Roman" panose="02020603050405020304" pitchFamily="18" charset="0"/>
                <a:cs typeface="Times New Roman" panose="02020603050405020304" pitchFamily="18" charset="0"/>
              </a:rPr>
            </a:br>
            <a:r>
              <a:rPr lang="en-US" sz="4800" dirty="0">
                <a:effectLst/>
                <a:latin typeface="Calibri" panose="020F0502020204030204" pitchFamily="34" charset="0"/>
                <a:ea typeface="Times New Roman" panose="02020603050405020304" pitchFamily="18" charset="0"/>
                <a:cs typeface="Times New Roman" panose="02020603050405020304" pitchFamily="18" charset="0"/>
              </a:rPr>
              <a:t>New European Bauhaus </a:t>
            </a:r>
            <a:br>
              <a:rPr lang="en-US" sz="4800" dirty="0">
                <a:effectLst/>
                <a:latin typeface="Calibri" panose="020F0502020204030204" pitchFamily="34" charset="0"/>
                <a:ea typeface="Times New Roman" panose="02020603050405020304" pitchFamily="18" charset="0"/>
                <a:cs typeface="Times New Roman" panose="02020603050405020304" pitchFamily="18" charset="0"/>
              </a:rPr>
            </a:br>
            <a:r>
              <a:rPr lang="en-US" sz="4800" dirty="0">
                <a:effectLst/>
                <a:latin typeface="Calibri" panose="020F0502020204030204" pitchFamily="34" charset="0"/>
                <a:ea typeface="Times New Roman" panose="02020603050405020304" pitchFamily="18" charset="0"/>
                <a:cs typeface="Times New Roman" panose="02020603050405020304" pitchFamily="18" charset="0"/>
              </a:rPr>
              <a:t>and Ukraine </a:t>
            </a:r>
            <a:r>
              <a:rPr lang="en-US" sz="5400" dirty="0">
                <a:cs typeface="Arial" panose="020B0604020202020204" pitchFamily="34" charset="0"/>
              </a:rPr>
              <a:t/>
            </a:r>
            <a:br>
              <a:rPr lang="en-US" sz="5400" dirty="0">
                <a:cs typeface="Arial" panose="020B0604020202020204" pitchFamily="34" charset="0"/>
              </a:rPr>
            </a:br>
            <a:endParaRPr lang="fr-FR" sz="5400" dirty="0"/>
          </a:p>
        </p:txBody>
      </p:sp>
      <p:sp>
        <p:nvSpPr>
          <p:cNvPr id="4" name="Espace réservé du texte 3">
            <a:extLst>
              <a:ext uri="{FF2B5EF4-FFF2-40B4-BE49-F238E27FC236}">
                <a16:creationId xmlns:a16="http://schemas.microsoft.com/office/drawing/2014/main" id="{A194AC56-093D-5E44-A1B8-D4CF779B3B73}"/>
              </a:ext>
            </a:extLst>
          </p:cNvPr>
          <p:cNvSpPr>
            <a:spLocks noGrp="1"/>
          </p:cNvSpPr>
          <p:nvPr>
            <p:ph type="body" sz="quarter" idx="13"/>
          </p:nvPr>
        </p:nvSpPr>
        <p:spPr/>
        <p:txBody>
          <a:bodyPr/>
          <a:lstStyle/>
          <a:p>
            <a:r>
              <a:rPr lang="en-GB" dirty="0"/>
              <a:t>Jean-Claude Merciol, DG ENV</a:t>
            </a:r>
          </a:p>
          <a:p>
            <a:r>
              <a:rPr lang="en-GB" dirty="0"/>
              <a:t>5 May 2023</a:t>
            </a:r>
          </a:p>
        </p:txBody>
      </p:sp>
    </p:spTree>
    <p:extLst>
      <p:ext uri="{BB962C8B-B14F-4D97-AF65-F5344CB8AC3E}">
        <p14:creationId xmlns:p14="http://schemas.microsoft.com/office/powerpoint/2010/main" val="2996670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896544"/>
          </a:xfrm>
        </p:spPr>
        <p:txBody>
          <a:bodyPr/>
          <a:lstStyle/>
          <a:p>
            <a:pPr lvl="1"/>
            <a:endParaRPr lang="en-US" b="1" dirty="0"/>
          </a:p>
          <a:p>
            <a:pPr lvl="1"/>
            <a:r>
              <a:rPr lang="en-US" b="1" dirty="0"/>
              <a:t>Funding rate : </a:t>
            </a:r>
            <a:r>
              <a:rPr lang="fr-FR" dirty="0"/>
              <a:t>90% of the </a:t>
            </a:r>
            <a:r>
              <a:rPr lang="fr-FR" dirty="0" err="1"/>
              <a:t>eligible</a:t>
            </a:r>
            <a:r>
              <a:rPr lang="fr-FR" dirty="0"/>
              <a:t> budget</a:t>
            </a:r>
          </a:p>
          <a:p>
            <a:pPr lvl="1"/>
            <a:r>
              <a:rPr lang="fr-FR" b="1" dirty="0"/>
              <a:t>Maximum EU contribution: </a:t>
            </a:r>
            <a:r>
              <a:rPr lang="fr-FR" dirty="0"/>
              <a:t>EUR 1 million</a:t>
            </a:r>
          </a:p>
          <a:p>
            <a:pPr lvl="1"/>
            <a:r>
              <a:rPr lang="fr-FR" b="1" dirty="0"/>
              <a:t>Deadlines</a:t>
            </a:r>
            <a:endParaRPr lang="en-US" b="1"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Projects on Legislative and Policy priorities </a:t>
            </a:r>
            <a:endParaRPr lang="en-IE" dirty="0"/>
          </a:p>
        </p:txBody>
      </p:sp>
      <p:graphicFrame>
        <p:nvGraphicFramePr>
          <p:cNvPr id="4" name="Table 3">
            <a:extLst>
              <a:ext uri="{FF2B5EF4-FFF2-40B4-BE49-F238E27FC236}">
                <a16:creationId xmlns:a16="http://schemas.microsoft.com/office/drawing/2014/main" id="{9055CF0A-1D74-E366-57DE-C55B9D757BD3}"/>
              </a:ext>
            </a:extLst>
          </p:cNvPr>
          <p:cNvGraphicFramePr>
            <a:graphicFrameLocks noGrp="1"/>
          </p:cNvGraphicFramePr>
          <p:nvPr>
            <p:extLst>
              <p:ext uri="{D42A27DB-BD31-4B8C-83A1-F6EECF244321}">
                <p14:modId xmlns:p14="http://schemas.microsoft.com/office/powerpoint/2010/main" val="3271317317"/>
              </p:ext>
            </p:extLst>
          </p:nvPr>
        </p:nvGraphicFramePr>
        <p:xfrm>
          <a:off x="3233420" y="3645024"/>
          <a:ext cx="5725160" cy="2486027"/>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478413638"/>
                    </a:ext>
                  </a:extLst>
                </a:gridCol>
                <a:gridCol w="2862580">
                  <a:extLst>
                    <a:ext uri="{9D8B030D-6E8A-4147-A177-3AD203B41FA5}">
                      <a16:colId xmlns:a16="http://schemas.microsoft.com/office/drawing/2014/main" val="3770820539"/>
                    </a:ext>
                  </a:extLst>
                </a:gridCol>
              </a:tblGrid>
              <a:tr h="0">
                <a:tc gridSpan="2">
                  <a:txBody>
                    <a:bodyPr/>
                    <a:lstStyle/>
                    <a:p>
                      <a:pPr algn="ctr">
                        <a:lnSpc>
                          <a:spcPct val="107000"/>
                        </a:lnSpc>
                        <a:spcAft>
                          <a:spcPts val="800"/>
                        </a:spcAft>
                      </a:pPr>
                      <a:r>
                        <a:rPr lang="en-IE" sz="1400">
                          <a:effectLst/>
                        </a:rPr>
                        <a:t>LIFE 2023-PLP-Bauhaus-Phoenix-Emerald - Timetable and deadlines</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E"/>
                    </a:p>
                  </a:txBody>
                  <a:tcPr/>
                </a:tc>
                <a:extLst>
                  <a:ext uri="{0D108BD9-81ED-4DB2-BD59-A6C34878D82A}">
                    <a16:rowId xmlns:a16="http://schemas.microsoft.com/office/drawing/2014/main" val="218390778"/>
                  </a:ext>
                </a:extLst>
              </a:tr>
              <a:tr h="0">
                <a:tc>
                  <a:txBody>
                    <a:bodyPr/>
                    <a:lstStyle/>
                    <a:p>
                      <a:pPr>
                        <a:lnSpc>
                          <a:spcPct val="107000"/>
                        </a:lnSpc>
                        <a:spcAft>
                          <a:spcPts val="800"/>
                        </a:spcAft>
                      </a:pPr>
                      <a:r>
                        <a:rPr lang="en-IE" sz="1400">
                          <a:effectLst/>
                        </a:rPr>
                        <a:t>Call opening</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a:effectLst/>
                        </a:rPr>
                        <a:t>18 April 2023</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5844254"/>
                  </a:ext>
                </a:extLst>
              </a:tr>
              <a:tr h="0">
                <a:tc>
                  <a:txBody>
                    <a:bodyPr/>
                    <a:lstStyle/>
                    <a:p>
                      <a:pPr>
                        <a:lnSpc>
                          <a:spcPct val="107000"/>
                        </a:lnSpc>
                        <a:spcAft>
                          <a:spcPts val="800"/>
                        </a:spcAft>
                      </a:pPr>
                      <a:r>
                        <a:rPr lang="en-IE" sz="1400" dirty="0">
                          <a:effectLst/>
                        </a:rPr>
                        <a:t>Deadline for submission</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a:effectLst/>
                        </a:rPr>
                        <a:t>7 September 2023 17:00 CET (Brussels) </a:t>
                      </a:r>
                      <a:endParaRPr lang="en-IE" sz="1100">
                        <a:effectLst/>
                      </a:endParaRPr>
                    </a:p>
                    <a:p>
                      <a:pPr>
                        <a:lnSpc>
                          <a:spcPct val="107000"/>
                        </a:lnSpc>
                        <a:spcAft>
                          <a:spcPts val="800"/>
                        </a:spcAft>
                      </a:pPr>
                      <a:r>
                        <a:rPr lang="en-IE" sz="1400">
                          <a:effectLst/>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4139505"/>
                  </a:ext>
                </a:extLst>
              </a:tr>
              <a:tr h="0">
                <a:tc>
                  <a:txBody>
                    <a:bodyPr/>
                    <a:lstStyle/>
                    <a:p>
                      <a:pPr>
                        <a:lnSpc>
                          <a:spcPct val="107000"/>
                        </a:lnSpc>
                        <a:spcAft>
                          <a:spcPts val="800"/>
                        </a:spcAft>
                      </a:pPr>
                      <a:r>
                        <a:rPr lang="en-IE" sz="1400">
                          <a:effectLst/>
                        </a:rPr>
                        <a:t>Information on evaluation results </a:t>
                      </a:r>
                      <a:endParaRPr lang="en-IE" sz="1100">
                        <a:effectLst/>
                      </a:endParaRPr>
                    </a:p>
                    <a:p>
                      <a:pPr>
                        <a:lnSpc>
                          <a:spcPct val="107000"/>
                        </a:lnSpc>
                        <a:spcAft>
                          <a:spcPts val="800"/>
                        </a:spcAft>
                      </a:pPr>
                      <a:r>
                        <a:rPr lang="en-IE" sz="1400">
                          <a:effectLst/>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a:effectLst/>
                        </a:rPr>
                        <a:t>October 2023</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3029420"/>
                  </a:ext>
                </a:extLst>
              </a:tr>
              <a:tr h="0">
                <a:tc>
                  <a:txBody>
                    <a:bodyPr/>
                    <a:lstStyle/>
                    <a:p>
                      <a:pPr>
                        <a:lnSpc>
                          <a:spcPct val="107000"/>
                        </a:lnSpc>
                        <a:spcAft>
                          <a:spcPts val="800"/>
                        </a:spcAft>
                      </a:pPr>
                      <a:r>
                        <a:rPr lang="en-IE" sz="1400">
                          <a:effectLst/>
                        </a:rPr>
                        <a:t>Grant Agreement signature</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dirty="0">
                          <a:effectLst/>
                        </a:rPr>
                        <a:t>November 202</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388603"/>
                  </a:ext>
                </a:extLst>
              </a:tr>
            </a:tbl>
          </a:graphicData>
        </a:graphic>
      </p:graphicFrame>
    </p:spTree>
    <p:extLst>
      <p:ext uri="{BB962C8B-B14F-4D97-AF65-F5344CB8AC3E}">
        <p14:creationId xmlns:p14="http://schemas.microsoft.com/office/powerpoint/2010/main" val="44094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23DD43B-A7CC-B141-9913-F554E6C21CA4}"/>
              </a:ext>
            </a:extLst>
          </p:cNvPr>
          <p:cNvSpPr>
            <a:spLocks noGrp="1"/>
          </p:cNvSpPr>
          <p:nvPr>
            <p:ph idx="1"/>
          </p:nvPr>
        </p:nvSpPr>
        <p:spPr>
          <a:xfrm>
            <a:off x="775672" y="1412776"/>
            <a:ext cx="10905699" cy="4150737"/>
          </a:xfrm>
        </p:spPr>
        <p:txBody>
          <a:bodyPr/>
          <a:lstStyle/>
          <a:p>
            <a:pPr>
              <a:spcAft>
                <a:spcPts val="1200"/>
              </a:spcAft>
              <a:buSzPct val="140000"/>
            </a:pPr>
            <a:r>
              <a:rPr lang="fr-BE" sz="1700" b="1" dirty="0">
                <a:cs typeface="Arial" panose="020B0604020202020204" pitchFamily="34" charset="0"/>
              </a:rPr>
              <a:t>‘</a:t>
            </a:r>
            <a:r>
              <a:rPr lang="fr-BE" sz="1700" b="1" dirty="0" err="1">
                <a:cs typeface="Arial" panose="020B0604020202020204" pitchFamily="34" charset="0"/>
              </a:rPr>
              <a:t>Traditional</a:t>
            </a:r>
            <a:r>
              <a:rPr lang="fr-BE" sz="1700" b="1" dirty="0">
                <a:cs typeface="Arial" panose="020B0604020202020204" pitchFamily="34" charset="0"/>
              </a:rPr>
              <a:t>’ LIFE </a:t>
            </a:r>
            <a:r>
              <a:rPr lang="fr-BE" sz="1700" b="1" dirty="0" err="1">
                <a:cs typeface="Arial" panose="020B0604020202020204" pitchFamily="34" charset="0"/>
              </a:rPr>
              <a:t>projects</a:t>
            </a:r>
            <a:r>
              <a:rPr lang="fr-BE" sz="1700" b="1" dirty="0">
                <a:cs typeface="Arial" panose="020B0604020202020204" pitchFamily="34" charset="0"/>
              </a:rPr>
              <a:t> </a:t>
            </a:r>
            <a:r>
              <a:rPr lang="en-US" sz="1700" b="1" dirty="0">
                <a:cs typeface="Arial" panose="020B0604020202020204" pitchFamily="34" charset="0"/>
              </a:rPr>
              <a:t>aimed to: </a:t>
            </a:r>
            <a:endParaRPr lang="en-GB" sz="1700" b="1" dirty="0">
              <a:cs typeface="Arial" panose="020B0604020202020204" pitchFamily="34" charset="0"/>
            </a:endParaRPr>
          </a:p>
          <a:p>
            <a:pPr marL="247950" indent="-285750" fontAlgn="base">
              <a:spcBef>
                <a:spcPts val="200"/>
              </a:spcBef>
              <a:spcAft>
                <a:spcPts val="300"/>
              </a:spcAft>
              <a:buFont typeface="Wingdings" panose="05000000000000000000" pitchFamily="2" charset="2"/>
              <a:buChar char="ü"/>
            </a:pPr>
            <a:r>
              <a:rPr lang="en-US" sz="1600" dirty="0">
                <a:latin typeface="Arial" panose="020B0604020202020204" pitchFamily="34" charset="0"/>
                <a:cs typeface="Arial" panose="020B0604020202020204" pitchFamily="34" charset="0"/>
              </a:rPr>
              <a:t>develop, demonstrate and promote innovative techniques, methods and approaches; </a:t>
            </a:r>
            <a:endParaRPr lang="en-GB" sz="1600" dirty="0">
              <a:latin typeface="Arial" panose="020B0604020202020204" pitchFamily="34" charset="0"/>
              <a:cs typeface="Arial" panose="020B0604020202020204" pitchFamily="34" charset="0"/>
            </a:endParaRPr>
          </a:p>
          <a:p>
            <a:pPr marL="247950" indent="-285750" fontAlgn="base">
              <a:spcBef>
                <a:spcPts val="200"/>
              </a:spcBef>
              <a:spcAft>
                <a:spcPts val="300"/>
              </a:spcAft>
              <a:buFont typeface="Wingdings" panose="05000000000000000000" pitchFamily="2" charset="2"/>
              <a:buChar char="ü"/>
            </a:pPr>
            <a:r>
              <a:rPr lang="en-US" sz="1600" dirty="0">
                <a:latin typeface="Arial" panose="020B0604020202020204" pitchFamily="34" charset="0"/>
                <a:cs typeface="Arial" panose="020B0604020202020204" pitchFamily="34" charset="0"/>
              </a:rPr>
              <a:t>contribute to the knowledge base and to the application of best practices; </a:t>
            </a:r>
            <a:endParaRPr lang="en-GB" sz="1600" dirty="0">
              <a:latin typeface="Arial" panose="020B0604020202020204" pitchFamily="34" charset="0"/>
              <a:cs typeface="Arial" panose="020B0604020202020204" pitchFamily="34" charset="0"/>
            </a:endParaRPr>
          </a:p>
          <a:p>
            <a:pPr marL="247650" indent="-257175" fontAlgn="base">
              <a:spcBef>
                <a:spcPts val="200"/>
              </a:spcBef>
              <a:spcAft>
                <a:spcPts val="300"/>
              </a:spcAft>
              <a:buFont typeface="Wingdings" panose="05000000000000000000" pitchFamily="2" charset="2"/>
              <a:buChar char="ü"/>
            </a:pPr>
            <a:r>
              <a:rPr lang="en-US" sz="1600" dirty="0">
                <a:latin typeface="Arial" panose="020B0604020202020204" pitchFamily="34" charset="0"/>
                <a:cs typeface="Arial" panose="020B0604020202020204" pitchFamily="34" charset="0"/>
              </a:rPr>
              <a:t>improving governance at all levels, in particular through enhancing capacities of public and private actors and the involvement of civil society; </a:t>
            </a:r>
            <a:endParaRPr lang="en-GB" sz="1600" dirty="0">
              <a:latin typeface="Arial" panose="020B0604020202020204" pitchFamily="34" charset="0"/>
              <a:cs typeface="Arial" panose="020B0604020202020204" pitchFamily="34" charset="0"/>
            </a:endParaRPr>
          </a:p>
          <a:p>
            <a:pPr marL="247950" indent="-285750">
              <a:spcBef>
                <a:spcPts val="200"/>
              </a:spcBef>
              <a:spcAft>
                <a:spcPts val="1200"/>
              </a:spcAft>
              <a:buFont typeface="Wingdings" panose="05000000000000000000" pitchFamily="2" charset="2"/>
              <a:buChar char="ü"/>
            </a:pPr>
            <a:r>
              <a:rPr lang="en-US" sz="1600" dirty="0" err="1">
                <a:latin typeface="Arial" panose="020B0604020202020204" pitchFamily="34" charset="0"/>
                <a:cs typeface="Arial" panose="020B0604020202020204" pitchFamily="34" charset="0"/>
              </a:rPr>
              <a:t>catalyse</a:t>
            </a:r>
            <a:r>
              <a:rPr lang="en-US" sz="1600" dirty="0">
                <a:latin typeface="Arial" panose="020B0604020202020204" pitchFamily="34" charset="0"/>
                <a:cs typeface="Arial" panose="020B0604020202020204" pitchFamily="34" charset="0"/>
              </a:rPr>
              <a:t> the large-scale deployment of successful technical and policy related solutions</a:t>
            </a:r>
          </a:p>
          <a:p>
            <a:pPr>
              <a:spcAft>
                <a:spcPts val="1200"/>
              </a:spcAft>
            </a:pPr>
            <a:r>
              <a:rPr lang="fr-BE" sz="1600" b="1" dirty="0" err="1">
                <a:cs typeface="Arial" panose="020B0604020202020204" pitchFamily="34" charset="0"/>
              </a:rPr>
              <a:t>Bottom</a:t>
            </a:r>
            <a:r>
              <a:rPr lang="fr-BE" sz="1600" b="1" dirty="0">
                <a:cs typeface="Arial" panose="020B0604020202020204" pitchFamily="34" charset="0"/>
              </a:rPr>
              <a:t>-up </a:t>
            </a:r>
            <a:r>
              <a:rPr lang="fr-BE" sz="1600" b="1" dirty="0" err="1">
                <a:cs typeface="Arial" panose="020B0604020202020204" pitchFamily="34" charset="0"/>
              </a:rPr>
              <a:t>approach</a:t>
            </a:r>
            <a:r>
              <a:rPr lang="fr-BE" sz="1600" b="1" dirty="0">
                <a:cs typeface="Arial" panose="020B0604020202020204" pitchFamily="34" charset="0"/>
              </a:rPr>
              <a:t> </a:t>
            </a:r>
            <a:r>
              <a:rPr lang="fr-BE" sz="1600" b="1" dirty="0" err="1">
                <a:cs typeface="Arial" panose="020B0604020202020204" pitchFamily="34" charset="0"/>
              </a:rPr>
              <a:t>with</a:t>
            </a:r>
            <a:r>
              <a:rPr lang="fr-BE" sz="1600" b="1" dirty="0">
                <a:cs typeface="Arial" panose="020B0604020202020204" pitchFamily="34" charset="0"/>
              </a:rPr>
              <a:t> </a:t>
            </a:r>
            <a:r>
              <a:rPr lang="fr-BE" sz="1600" b="1" dirty="0" err="1">
                <a:cs typeface="Arial" panose="020B0604020202020204" pitchFamily="34" charset="0"/>
              </a:rPr>
              <a:t>priority</a:t>
            </a:r>
            <a:r>
              <a:rPr lang="fr-BE" sz="1600" b="1" dirty="0">
                <a:cs typeface="Arial" panose="020B0604020202020204" pitchFamily="34" charset="0"/>
              </a:rPr>
              <a:t> topics</a:t>
            </a:r>
          </a:p>
          <a:p>
            <a:pPr>
              <a:spcAft>
                <a:spcPts val="600"/>
              </a:spcAft>
              <a:buFont typeface="Wingdings" panose="05000000000000000000" pitchFamily="2" charset="2"/>
              <a:buChar char="ü"/>
            </a:pPr>
            <a:r>
              <a:rPr lang="en-US" sz="1600" dirty="0"/>
              <a:t>Proposals </a:t>
            </a:r>
            <a:r>
              <a:rPr lang="en-US" sz="1600" dirty="0" err="1"/>
              <a:t>focussed</a:t>
            </a:r>
            <a:r>
              <a:rPr lang="en-US" sz="1600" dirty="0"/>
              <a:t> on a holistic reduction of environmental impacts of new buildings; </a:t>
            </a:r>
          </a:p>
          <a:p>
            <a:pPr>
              <a:spcAft>
                <a:spcPts val="600"/>
              </a:spcAft>
              <a:buFont typeface="Wingdings" panose="05000000000000000000" pitchFamily="2" charset="2"/>
              <a:buChar char="ü"/>
            </a:pPr>
            <a:r>
              <a:rPr lang="en-US" sz="1600" dirty="0"/>
              <a:t>Proposals on circular districts involving creation of circular value chains to boost urban economies whilst producing urban and territorial regeneration. </a:t>
            </a:r>
          </a:p>
          <a:p>
            <a:pPr>
              <a:spcAft>
                <a:spcPts val="600"/>
              </a:spcAft>
              <a:buFont typeface="Wingdings" panose="05000000000000000000" pitchFamily="2" charset="2"/>
              <a:buChar char="ü"/>
            </a:pPr>
            <a:r>
              <a:rPr lang="en-US" sz="1600" dirty="0"/>
              <a:t>Proposals for maintaining or restoring biodiversity that contribute to the implementation of the New European Bauhaus initiative. </a:t>
            </a:r>
          </a:p>
          <a:p>
            <a:pPr marL="0" indent="0">
              <a:spcAft>
                <a:spcPts val="600"/>
              </a:spcAft>
              <a:buNone/>
            </a:pPr>
            <a:r>
              <a:rPr lang="en-US" sz="1600" dirty="0"/>
              <a:t>Synergies for supporting this initiative under LIFE Circular economy and quality of life and LIFE Nature and Biodiversity, including for showcasing the potential of the Bauhaus initiative in third countries associated to the LIFE </a:t>
            </a:r>
            <a:r>
              <a:rPr lang="en-US" sz="1600" dirty="0" err="1"/>
              <a:t>Programme</a:t>
            </a:r>
            <a:r>
              <a:rPr lang="en-US" sz="1600" dirty="0"/>
              <a:t>, will be welcomed.</a:t>
            </a:r>
            <a:endParaRPr lang="en-US" sz="1600" dirty="0">
              <a:cs typeface="Arial" panose="020B0604020202020204" pitchFamily="34" charset="0"/>
            </a:endParaRPr>
          </a:p>
          <a:p>
            <a:pPr marL="0" indent="0">
              <a:buNone/>
            </a:pPr>
            <a:endParaRPr lang="fr-FR" sz="1500" dirty="0">
              <a:latin typeface="Arial" panose="020B0604020202020204" pitchFamily="34" charset="0"/>
              <a:cs typeface="Arial" panose="020B0604020202020204" pitchFamily="34" charset="0"/>
            </a:endParaRPr>
          </a:p>
        </p:txBody>
      </p:sp>
      <p:sp>
        <p:nvSpPr>
          <p:cNvPr id="3" name="Titre 2">
            <a:extLst>
              <a:ext uri="{FF2B5EF4-FFF2-40B4-BE49-F238E27FC236}">
                <a16:creationId xmlns:a16="http://schemas.microsoft.com/office/drawing/2014/main" id="{4C640E73-DBCD-C346-95CE-52B28C7E6CDF}"/>
              </a:ext>
            </a:extLst>
          </p:cNvPr>
          <p:cNvSpPr>
            <a:spLocks noGrp="1"/>
          </p:cNvSpPr>
          <p:nvPr>
            <p:ph type="title"/>
          </p:nvPr>
        </p:nvSpPr>
        <p:spPr/>
        <p:txBody>
          <a:bodyPr/>
          <a:lstStyle/>
          <a:p>
            <a:r>
              <a:rPr lang="fr-BE" dirty="0"/>
              <a:t>Standard action </a:t>
            </a:r>
            <a:r>
              <a:rPr lang="fr-BE" dirty="0" err="1"/>
              <a:t>projects</a:t>
            </a:r>
            <a:r>
              <a:rPr lang="fr-BE" dirty="0"/>
              <a:t> (</a:t>
            </a:r>
            <a:r>
              <a:rPr lang="fr-BE" dirty="0" err="1"/>
              <a:t>SAPs</a:t>
            </a:r>
            <a:r>
              <a:rPr lang="fr-BE" dirty="0"/>
              <a:t>) on New </a:t>
            </a:r>
            <a:r>
              <a:rPr lang="fr-BE" dirty="0" err="1"/>
              <a:t>European</a:t>
            </a:r>
            <a:r>
              <a:rPr lang="fr-BE" dirty="0"/>
              <a:t> Bauhaus</a:t>
            </a:r>
            <a:endParaRPr lang="fr-FR" dirty="0"/>
          </a:p>
        </p:txBody>
      </p:sp>
    </p:spTree>
    <p:extLst>
      <p:ext uri="{BB962C8B-B14F-4D97-AF65-F5344CB8AC3E}">
        <p14:creationId xmlns:p14="http://schemas.microsoft.com/office/powerpoint/2010/main" val="2581093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896544"/>
          </a:xfrm>
        </p:spPr>
        <p:txBody>
          <a:bodyPr/>
          <a:lstStyle/>
          <a:p>
            <a:pPr marL="457200" lvl="1" indent="0">
              <a:buNone/>
            </a:pPr>
            <a:r>
              <a:rPr lang="en-US" b="1" dirty="0"/>
              <a:t>New European Bauhaus</a:t>
            </a:r>
          </a:p>
          <a:p>
            <a:pPr lvl="1"/>
            <a:r>
              <a:rPr lang="en-US" b="1" dirty="0"/>
              <a:t>Funding rate : </a:t>
            </a:r>
            <a:r>
              <a:rPr lang="en-US" dirty="0"/>
              <a:t>max. </a:t>
            </a:r>
            <a:r>
              <a:rPr lang="fr-FR" dirty="0"/>
              <a:t>60% of the </a:t>
            </a:r>
            <a:r>
              <a:rPr lang="fr-FR" dirty="0" err="1"/>
              <a:t>eligible</a:t>
            </a:r>
            <a:r>
              <a:rPr lang="fr-FR" dirty="0"/>
              <a:t> budget</a:t>
            </a:r>
          </a:p>
          <a:p>
            <a:pPr lvl="1"/>
            <a:r>
              <a:rPr lang="fr-FR" b="1" dirty="0"/>
              <a:t>No maximum EU contribution</a:t>
            </a:r>
            <a:endParaRPr lang="fr-FR" dirty="0"/>
          </a:p>
          <a:p>
            <a:pPr lvl="1"/>
            <a:r>
              <a:rPr lang="fr-FR" b="1" dirty="0"/>
              <a:t>Deadlines</a:t>
            </a:r>
            <a:endParaRPr lang="en-US" b="1"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Standard Action Projects </a:t>
            </a:r>
            <a:endParaRPr lang="en-IE" dirty="0"/>
          </a:p>
        </p:txBody>
      </p:sp>
      <p:graphicFrame>
        <p:nvGraphicFramePr>
          <p:cNvPr id="4" name="Table 3">
            <a:extLst>
              <a:ext uri="{FF2B5EF4-FFF2-40B4-BE49-F238E27FC236}">
                <a16:creationId xmlns:a16="http://schemas.microsoft.com/office/drawing/2014/main" id="{9055CF0A-1D74-E366-57DE-C55B9D757BD3}"/>
              </a:ext>
            </a:extLst>
          </p:cNvPr>
          <p:cNvGraphicFramePr>
            <a:graphicFrameLocks noGrp="1"/>
          </p:cNvGraphicFramePr>
          <p:nvPr>
            <p:extLst>
              <p:ext uri="{D42A27DB-BD31-4B8C-83A1-F6EECF244321}">
                <p14:modId xmlns:p14="http://schemas.microsoft.com/office/powerpoint/2010/main" val="1259235384"/>
              </p:ext>
            </p:extLst>
          </p:nvPr>
        </p:nvGraphicFramePr>
        <p:xfrm>
          <a:off x="3215680" y="3645024"/>
          <a:ext cx="5725160" cy="2486027"/>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478413638"/>
                    </a:ext>
                  </a:extLst>
                </a:gridCol>
                <a:gridCol w="2862580">
                  <a:extLst>
                    <a:ext uri="{9D8B030D-6E8A-4147-A177-3AD203B41FA5}">
                      <a16:colId xmlns:a16="http://schemas.microsoft.com/office/drawing/2014/main" val="3770820539"/>
                    </a:ext>
                  </a:extLst>
                </a:gridCol>
              </a:tblGrid>
              <a:tr h="0">
                <a:tc gridSpan="2">
                  <a:txBody>
                    <a:bodyPr/>
                    <a:lstStyle/>
                    <a:p>
                      <a:pPr algn="ctr">
                        <a:lnSpc>
                          <a:spcPct val="107000"/>
                        </a:lnSpc>
                        <a:spcAft>
                          <a:spcPts val="800"/>
                        </a:spcAft>
                      </a:pPr>
                      <a:r>
                        <a:rPr lang="en-US" sz="1400" dirty="0">
                          <a:effectLst/>
                        </a:rPr>
                        <a:t>Circular Economy, resources from Waste, Air, Water, Soil, Noise, Chemicals, Bauhaus </a:t>
                      </a:r>
                      <a:r>
                        <a:rPr lang="en-IE" sz="1400" dirty="0">
                          <a:effectLst/>
                        </a:rPr>
                        <a:t>- Timetable and deadlines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E"/>
                    </a:p>
                  </a:txBody>
                  <a:tcPr/>
                </a:tc>
                <a:extLst>
                  <a:ext uri="{0D108BD9-81ED-4DB2-BD59-A6C34878D82A}">
                    <a16:rowId xmlns:a16="http://schemas.microsoft.com/office/drawing/2014/main" val="218390778"/>
                  </a:ext>
                </a:extLst>
              </a:tr>
              <a:tr h="0">
                <a:tc>
                  <a:txBody>
                    <a:bodyPr/>
                    <a:lstStyle/>
                    <a:p>
                      <a:pPr>
                        <a:lnSpc>
                          <a:spcPct val="107000"/>
                        </a:lnSpc>
                        <a:spcAft>
                          <a:spcPts val="800"/>
                        </a:spcAft>
                      </a:pPr>
                      <a:r>
                        <a:rPr lang="en-IE" sz="1400">
                          <a:effectLst/>
                        </a:rPr>
                        <a:t>Call opening</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dirty="0">
                          <a:effectLst/>
                        </a:rPr>
                        <a:t>18 April 2023</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5844254"/>
                  </a:ext>
                </a:extLst>
              </a:tr>
              <a:tr h="0">
                <a:tc>
                  <a:txBody>
                    <a:bodyPr/>
                    <a:lstStyle/>
                    <a:p>
                      <a:pPr>
                        <a:lnSpc>
                          <a:spcPct val="107000"/>
                        </a:lnSpc>
                        <a:spcAft>
                          <a:spcPts val="800"/>
                        </a:spcAft>
                      </a:pPr>
                      <a:r>
                        <a:rPr lang="en-IE" sz="1400" dirty="0">
                          <a:effectLst/>
                        </a:rPr>
                        <a:t>Deadline for submission</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dirty="0">
                          <a:effectLst/>
                        </a:rPr>
                        <a:t>6 September 2023 17:00 CET (Brussels) </a:t>
                      </a:r>
                      <a:endParaRPr lang="en-IE" sz="1100" dirty="0">
                        <a:effectLst/>
                      </a:endParaRPr>
                    </a:p>
                    <a:p>
                      <a:pPr>
                        <a:lnSpc>
                          <a:spcPct val="107000"/>
                        </a:lnSpc>
                        <a:spcAft>
                          <a:spcPts val="800"/>
                        </a:spcAft>
                      </a:pPr>
                      <a:r>
                        <a:rPr lang="en-IE" sz="1400" dirty="0">
                          <a:effectLst/>
                        </a:rPr>
                        <a:t> </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4139505"/>
                  </a:ext>
                </a:extLst>
              </a:tr>
              <a:tr h="0">
                <a:tc>
                  <a:txBody>
                    <a:bodyPr/>
                    <a:lstStyle/>
                    <a:p>
                      <a:pPr>
                        <a:lnSpc>
                          <a:spcPct val="107000"/>
                        </a:lnSpc>
                        <a:spcAft>
                          <a:spcPts val="800"/>
                        </a:spcAft>
                      </a:pPr>
                      <a:r>
                        <a:rPr lang="en-IE" sz="1400">
                          <a:effectLst/>
                        </a:rPr>
                        <a:t>Information on evaluation results </a:t>
                      </a:r>
                      <a:endParaRPr lang="en-IE" sz="1100">
                        <a:effectLst/>
                      </a:endParaRPr>
                    </a:p>
                    <a:p>
                      <a:pPr>
                        <a:lnSpc>
                          <a:spcPct val="107000"/>
                        </a:lnSpc>
                        <a:spcAft>
                          <a:spcPts val="800"/>
                        </a:spcAft>
                      </a:pPr>
                      <a:r>
                        <a:rPr lang="en-IE" sz="1400">
                          <a:effectLst/>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dirty="0">
                          <a:effectLst/>
                        </a:rPr>
                        <a:t>February 2024</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3029420"/>
                  </a:ext>
                </a:extLst>
              </a:tr>
              <a:tr h="0">
                <a:tc>
                  <a:txBody>
                    <a:bodyPr/>
                    <a:lstStyle/>
                    <a:p>
                      <a:pPr>
                        <a:lnSpc>
                          <a:spcPct val="107000"/>
                        </a:lnSpc>
                        <a:spcAft>
                          <a:spcPts val="800"/>
                        </a:spcAft>
                      </a:pPr>
                      <a:r>
                        <a:rPr lang="en-IE" sz="1400">
                          <a:effectLst/>
                        </a:rPr>
                        <a:t>Grant Agreement signature</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E" sz="1400" dirty="0">
                          <a:effectLst/>
                        </a:rPr>
                        <a:t>May/June 2024</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388603"/>
                  </a:ext>
                </a:extLst>
              </a:tr>
            </a:tbl>
          </a:graphicData>
        </a:graphic>
      </p:graphicFrame>
    </p:spTree>
    <p:extLst>
      <p:ext uri="{BB962C8B-B14F-4D97-AF65-F5344CB8AC3E}">
        <p14:creationId xmlns:p14="http://schemas.microsoft.com/office/powerpoint/2010/main" val="2236233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4EE0E1-1209-EE6E-41A1-C23FCE9D9831}"/>
              </a:ext>
            </a:extLst>
          </p:cNvPr>
          <p:cNvSpPr>
            <a:spLocks noGrp="1"/>
          </p:cNvSpPr>
          <p:nvPr>
            <p:ph idx="1"/>
          </p:nvPr>
        </p:nvSpPr>
        <p:spPr>
          <a:xfrm>
            <a:off x="643150" y="1556792"/>
            <a:ext cx="10905699" cy="4267671"/>
          </a:xfrm>
        </p:spPr>
        <p:txBody>
          <a:bodyPr/>
          <a:lstStyle/>
          <a:p>
            <a:r>
              <a:rPr lang="en-US" dirty="0"/>
              <a:t>Read the call documents and FAQs on the Funding and Tenders Portal</a:t>
            </a:r>
          </a:p>
          <a:p>
            <a:r>
              <a:rPr lang="en-US" dirty="0"/>
              <a:t>Your National Contact Point can provide advice and suggestions on your proposal</a:t>
            </a:r>
          </a:p>
          <a:p>
            <a:r>
              <a:rPr lang="en-IE" dirty="0"/>
              <a:t>You might be inspired by ongoing projects (see </a:t>
            </a:r>
            <a:r>
              <a:rPr lang="en-IE" dirty="0">
                <a:hlinkClick r:id="rId2"/>
              </a:rPr>
              <a:t>https://webgate.ec.europa.eu/life/publicWebsite/search</a:t>
            </a:r>
            <a:r>
              <a:rPr lang="en-IE" dirty="0"/>
              <a:t>) – but beware that requirements may have changed</a:t>
            </a:r>
          </a:p>
          <a:p>
            <a:r>
              <a:rPr lang="en-IE" dirty="0"/>
              <a:t>For clarifications on the call documents, send an email to </a:t>
            </a:r>
            <a:r>
              <a:rPr lang="en-IE" dirty="0">
                <a:hlinkClick r:id="rId3"/>
              </a:rPr>
              <a:t>CINEA-LIFE-ENQUIRIES@ec.europa.eu</a:t>
            </a:r>
            <a:r>
              <a:rPr lang="en-IE" dirty="0"/>
              <a:t> – your question and answer may be posted in the FAQ list for transparency</a:t>
            </a:r>
          </a:p>
        </p:txBody>
      </p:sp>
      <p:sp>
        <p:nvSpPr>
          <p:cNvPr id="3" name="Title 2">
            <a:extLst>
              <a:ext uri="{FF2B5EF4-FFF2-40B4-BE49-F238E27FC236}">
                <a16:creationId xmlns:a16="http://schemas.microsoft.com/office/drawing/2014/main" id="{473CF647-F591-A4FB-7257-9BD9FB42536B}"/>
              </a:ext>
            </a:extLst>
          </p:cNvPr>
          <p:cNvSpPr>
            <a:spLocks noGrp="1"/>
          </p:cNvSpPr>
          <p:nvPr>
            <p:ph type="title"/>
          </p:nvPr>
        </p:nvSpPr>
        <p:spPr/>
        <p:txBody>
          <a:bodyPr/>
          <a:lstStyle/>
          <a:p>
            <a:r>
              <a:rPr lang="en-US" dirty="0"/>
              <a:t>Help in Preparing Applications</a:t>
            </a:r>
            <a:endParaRPr lang="en-IE" dirty="0"/>
          </a:p>
        </p:txBody>
      </p:sp>
    </p:spTree>
    <p:extLst>
      <p:ext uri="{BB962C8B-B14F-4D97-AF65-F5344CB8AC3E}">
        <p14:creationId xmlns:p14="http://schemas.microsoft.com/office/powerpoint/2010/main" val="3240927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5866131"/>
            <a:ext cx="3877443" cy="333425"/>
          </a:xfrm>
          <a:prstGeom prst="rect">
            <a:avLst/>
          </a:prstGeom>
        </p:spPr>
        <p:txBody>
          <a:bodyPr lIns="0" tIns="0" rIns="0" bIns="0" rtlCol="0" anchor="t">
            <a:spAutoFit/>
          </a:bodyPr>
          <a:lstStyle/>
          <a:p>
            <a:pPr>
              <a:lnSpc>
                <a:spcPts val="2560"/>
              </a:lnSpc>
              <a:spcBef>
                <a:spcPct val="0"/>
              </a:spcBef>
            </a:pPr>
            <a:endParaRPr sz="2000"/>
          </a:p>
        </p:txBody>
      </p:sp>
      <p:sp>
        <p:nvSpPr>
          <p:cNvPr id="3" name="TextBox 3"/>
          <p:cNvSpPr txBox="1"/>
          <p:nvPr/>
        </p:nvSpPr>
        <p:spPr>
          <a:xfrm>
            <a:off x="6885041" y="2769910"/>
            <a:ext cx="4676311" cy="705321"/>
          </a:xfrm>
          <a:prstGeom prst="rect">
            <a:avLst/>
          </a:prstGeom>
        </p:spPr>
        <p:txBody>
          <a:bodyPr lIns="0" tIns="0" rIns="0" bIns="0" rtlCol="0" anchor="t">
            <a:spAutoFit/>
          </a:bodyPr>
          <a:lstStyle/>
          <a:p>
            <a:pPr>
              <a:lnSpc>
                <a:spcPts val="5493"/>
              </a:lnSpc>
              <a:spcBef>
                <a:spcPct val="0"/>
              </a:spcBef>
            </a:pPr>
            <a:r>
              <a:rPr lang="en-US" sz="5133" dirty="0">
                <a:solidFill>
                  <a:schemeClr val="bg1"/>
                </a:solidFill>
                <a:latin typeface="Open Sauce Light"/>
              </a:rPr>
              <a:t>Thank You! </a:t>
            </a:r>
          </a:p>
        </p:txBody>
      </p:sp>
      <p:sp>
        <p:nvSpPr>
          <p:cNvPr id="23" name="Freeform: Shape 22">
            <a:extLst>
              <a:ext uri="{FF2B5EF4-FFF2-40B4-BE49-F238E27FC236}">
                <a16:creationId xmlns:a16="http://schemas.microsoft.com/office/drawing/2014/main" id="{0251DCC5-05F9-4A81-B5F0-32BE35570392}"/>
              </a:ext>
            </a:extLst>
          </p:cNvPr>
          <p:cNvSpPr/>
          <p:nvPr/>
        </p:nvSpPr>
        <p:spPr>
          <a:xfrm rot="-6460826">
            <a:off x="-1741164" y="299678"/>
            <a:ext cx="8730738" cy="6891214"/>
          </a:xfrm>
          <a:custGeom>
            <a:avLst/>
            <a:gdLst>
              <a:gd name="connsiteX0" fmla="*/ 13096106 w 13096106"/>
              <a:gd name="connsiteY0" fmla="*/ 3124241 h 10336820"/>
              <a:gd name="connsiteX1" fmla="*/ 10796992 w 13096106"/>
              <a:gd name="connsiteY1" fmla="*/ 10336820 h 10336820"/>
              <a:gd name="connsiteX2" fmla="*/ 0 w 13096106"/>
              <a:gd name="connsiteY2" fmla="*/ 10336819 h 10336820"/>
              <a:gd name="connsiteX3" fmla="*/ 3295010 w 13096106"/>
              <a:gd name="connsiteY3" fmla="*/ 0 h 10336820"/>
            </a:gdLst>
            <a:ahLst/>
            <a:cxnLst>
              <a:cxn ang="0">
                <a:pos x="connsiteX0" y="connsiteY0"/>
              </a:cxn>
              <a:cxn ang="0">
                <a:pos x="connsiteX1" y="connsiteY1"/>
              </a:cxn>
              <a:cxn ang="0">
                <a:pos x="connsiteX2" y="connsiteY2"/>
              </a:cxn>
              <a:cxn ang="0">
                <a:pos x="connsiteX3" y="connsiteY3"/>
              </a:cxn>
            </a:cxnLst>
            <a:rect l="l" t="t" r="r" b="b"/>
            <a:pathLst>
              <a:path w="13096106" h="10336820">
                <a:moveTo>
                  <a:pt x="13096106" y="3124241"/>
                </a:moveTo>
                <a:lnTo>
                  <a:pt x="10796992" y="10336820"/>
                </a:lnTo>
                <a:lnTo>
                  <a:pt x="0" y="10336819"/>
                </a:lnTo>
                <a:lnTo>
                  <a:pt x="3295010" y="0"/>
                </a:lnTo>
                <a:close/>
              </a:path>
            </a:pathLst>
          </a:custGeom>
          <a:solidFill>
            <a:srgbClr val="004A9F"/>
          </a:solidFill>
        </p:spPr>
      </p:sp>
      <p:pic>
        <p:nvPicPr>
          <p:cNvPr id="6" name="Picture 6"/>
          <p:cNvPicPr>
            <a:picLocks noChangeAspect="1"/>
          </p:cNvPicPr>
          <p:nvPr/>
        </p:nvPicPr>
        <p:blipFill>
          <a:blip r:embed="rId2"/>
          <a:srcRect/>
          <a:stretch>
            <a:fillRect/>
          </a:stretch>
        </p:blipFill>
        <p:spPr>
          <a:xfrm>
            <a:off x="1279397" y="2161751"/>
            <a:ext cx="3292261" cy="2255199"/>
          </a:xfrm>
          <a:prstGeom prst="rect">
            <a:avLst/>
          </a:prstGeom>
        </p:spPr>
      </p:pic>
      <p:sp>
        <p:nvSpPr>
          <p:cNvPr id="7" name="TextBox 7"/>
          <p:cNvSpPr txBox="1"/>
          <p:nvPr/>
        </p:nvSpPr>
        <p:spPr>
          <a:xfrm>
            <a:off x="1162491" y="4589429"/>
            <a:ext cx="3426608" cy="205184"/>
          </a:xfrm>
          <a:prstGeom prst="rect">
            <a:avLst/>
          </a:prstGeom>
        </p:spPr>
        <p:txBody>
          <a:bodyPr wrap="square" lIns="0" tIns="0" rIns="0" bIns="0" rtlCol="0" anchor="t">
            <a:spAutoFit/>
          </a:bodyPr>
          <a:lstStyle/>
          <a:p>
            <a:pPr>
              <a:lnSpc>
                <a:spcPts val="1572"/>
              </a:lnSpc>
              <a:spcBef>
                <a:spcPct val="0"/>
              </a:spcBef>
            </a:pPr>
            <a:r>
              <a:rPr lang="en-US" sz="1470" dirty="0">
                <a:solidFill>
                  <a:srgbClr val="F6E624"/>
                </a:solidFill>
                <a:latin typeface="Lato Bold"/>
              </a:rPr>
              <a:t>30 years of bringing green ideas to LIFE</a:t>
            </a:r>
          </a:p>
        </p:txBody>
      </p:sp>
      <p:pic>
        <p:nvPicPr>
          <p:cNvPr id="16" name="Picture 15">
            <a:extLst>
              <a:ext uri="{FF2B5EF4-FFF2-40B4-BE49-F238E27FC236}">
                <a16:creationId xmlns:a16="http://schemas.microsoft.com/office/drawing/2014/main" id="{A54F70C2-B348-4DE9-A6F3-E052BB7E08E5}"/>
              </a:ext>
            </a:extLst>
          </p:cNvPr>
          <p:cNvPicPr>
            <a:picLocks noChangeAspect="1"/>
          </p:cNvPicPr>
          <p:nvPr/>
        </p:nvPicPr>
        <p:blipFill>
          <a:blip r:embed="rId3" cstate="print">
            <a:biLevel thresh="25000"/>
            <a:extLst>
              <a:ext uri="{28A0092B-C50C-407E-A947-70E740481C1C}">
                <a14:useLocalDpi xmlns:a14="http://schemas.microsoft.com/office/drawing/2010/main"/>
              </a:ext>
            </a:extLst>
          </a:blip>
          <a:stretch>
            <a:fillRect/>
          </a:stretch>
        </p:blipFill>
        <p:spPr>
          <a:xfrm>
            <a:off x="7321729" y="4775946"/>
            <a:ext cx="427088" cy="468154"/>
          </a:xfrm>
          <a:prstGeom prst="rect">
            <a:avLst/>
          </a:prstGeom>
        </p:spPr>
      </p:pic>
      <p:pic>
        <p:nvPicPr>
          <p:cNvPr id="17" name="Picture 16">
            <a:extLst>
              <a:ext uri="{FF2B5EF4-FFF2-40B4-BE49-F238E27FC236}">
                <a16:creationId xmlns:a16="http://schemas.microsoft.com/office/drawing/2014/main" id="{DAD167A6-DD01-4300-9C1F-EFB149DB05FD}"/>
              </a:ext>
            </a:extLst>
          </p:cNvPr>
          <p:cNvPicPr>
            <a:picLocks noChangeAspect="1"/>
          </p:cNvPicPr>
          <p:nvPr/>
        </p:nvPicPr>
        <p:blipFill>
          <a:blip r:embed="rId4" cstate="print">
            <a:biLevel thresh="25000"/>
            <a:extLst>
              <a:ext uri="{28A0092B-C50C-407E-A947-70E740481C1C}">
                <a14:useLocalDpi xmlns:a14="http://schemas.microsoft.com/office/drawing/2010/main"/>
              </a:ext>
            </a:extLst>
          </a:blip>
          <a:stretch>
            <a:fillRect/>
          </a:stretch>
        </p:blipFill>
        <p:spPr>
          <a:xfrm>
            <a:off x="9531832" y="3906340"/>
            <a:ext cx="413487" cy="454338"/>
          </a:xfrm>
          <a:prstGeom prst="rect">
            <a:avLst/>
          </a:prstGeom>
        </p:spPr>
      </p:pic>
      <p:pic>
        <p:nvPicPr>
          <p:cNvPr id="18" name="Picture 17">
            <a:extLst>
              <a:ext uri="{FF2B5EF4-FFF2-40B4-BE49-F238E27FC236}">
                <a16:creationId xmlns:a16="http://schemas.microsoft.com/office/drawing/2014/main" id="{2EDA6078-ED0D-4B6D-8A11-1D4BB34BADAA}"/>
              </a:ext>
            </a:extLst>
          </p:cNvPr>
          <p:cNvPicPr>
            <a:picLocks noChangeAspect="1"/>
          </p:cNvPicPr>
          <p:nvPr/>
        </p:nvPicPr>
        <p:blipFill>
          <a:blip r:embed="rId5" cstate="print">
            <a:biLevel thresh="25000"/>
            <a:extLst>
              <a:ext uri="{28A0092B-C50C-407E-A947-70E740481C1C}">
                <a14:useLocalDpi xmlns:a14="http://schemas.microsoft.com/office/drawing/2010/main"/>
              </a:ext>
            </a:extLst>
          </a:blip>
          <a:stretch>
            <a:fillRect/>
          </a:stretch>
        </p:blipFill>
        <p:spPr>
          <a:xfrm>
            <a:off x="7286544" y="5714929"/>
            <a:ext cx="413487" cy="454338"/>
          </a:xfrm>
          <a:prstGeom prst="rect">
            <a:avLst/>
          </a:prstGeom>
        </p:spPr>
      </p:pic>
      <p:pic>
        <p:nvPicPr>
          <p:cNvPr id="19" name="Picture 18">
            <a:extLst>
              <a:ext uri="{FF2B5EF4-FFF2-40B4-BE49-F238E27FC236}">
                <a16:creationId xmlns:a16="http://schemas.microsoft.com/office/drawing/2014/main" id="{06EBF936-9383-419A-B6B6-F63C654C5707}"/>
              </a:ext>
            </a:extLst>
          </p:cNvPr>
          <p:cNvPicPr>
            <a:picLocks noChangeAspect="1"/>
          </p:cNvPicPr>
          <p:nvPr/>
        </p:nvPicPr>
        <p:blipFill>
          <a:blip r:embed="rId6" cstate="print">
            <a:biLevel thresh="25000"/>
            <a:extLst>
              <a:ext uri="{28A0092B-C50C-407E-A947-70E740481C1C}">
                <a14:useLocalDpi xmlns:a14="http://schemas.microsoft.com/office/drawing/2010/main"/>
              </a:ext>
            </a:extLst>
          </a:blip>
          <a:stretch>
            <a:fillRect/>
          </a:stretch>
        </p:blipFill>
        <p:spPr>
          <a:xfrm>
            <a:off x="9544134" y="5750115"/>
            <a:ext cx="431708" cy="474358"/>
          </a:xfrm>
          <a:prstGeom prst="rect">
            <a:avLst/>
          </a:prstGeom>
        </p:spPr>
      </p:pic>
      <p:pic>
        <p:nvPicPr>
          <p:cNvPr id="20" name="Picture 19">
            <a:extLst>
              <a:ext uri="{FF2B5EF4-FFF2-40B4-BE49-F238E27FC236}">
                <a16:creationId xmlns:a16="http://schemas.microsoft.com/office/drawing/2014/main" id="{6FA7CA88-EE75-4B0F-9F83-F9E455FD379F}"/>
              </a:ext>
            </a:extLst>
          </p:cNvPr>
          <p:cNvPicPr>
            <a:picLocks noChangeAspect="1"/>
          </p:cNvPicPr>
          <p:nvPr/>
        </p:nvPicPr>
        <p:blipFill>
          <a:blip r:embed="rId7" cstate="print">
            <a:biLevel thresh="25000"/>
            <a:extLst>
              <a:ext uri="{28A0092B-C50C-407E-A947-70E740481C1C}">
                <a14:useLocalDpi xmlns:a14="http://schemas.microsoft.com/office/drawing/2010/main"/>
              </a:ext>
            </a:extLst>
          </a:blip>
          <a:stretch>
            <a:fillRect/>
          </a:stretch>
        </p:blipFill>
        <p:spPr>
          <a:xfrm>
            <a:off x="9480194" y="4799287"/>
            <a:ext cx="440486" cy="484003"/>
          </a:xfrm>
          <a:prstGeom prst="rect">
            <a:avLst/>
          </a:prstGeom>
        </p:spPr>
      </p:pic>
      <p:pic>
        <p:nvPicPr>
          <p:cNvPr id="21" name="Picture 20">
            <a:extLst>
              <a:ext uri="{FF2B5EF4-FFF2-40B4-BE49-F238E27FC236}">
                <a16:creationId xmlns:a16="http://schemas.microsoft.com/office/drawing/2014/main" id="{BA5F1833-8A66-443E-B215-97564CDDBBB1}"/>
              </a:ext>
            </a:extLst>
          </p:cNvPr>
          <p:cNvPicPr>
            <a:picLocks noChangeAspect="1"/>
          </p:cNvPicPr>
          <p:nvPr/>
        </p:nvPicPr>
        <p:blipFill>
          <a:blip r:embed="rId8" cstate="print">
            <a:biLevel thresh="25000"/>
            <a:extLst>
              <a:ext uri="{28A0092B-C50C-407E-A947-70E740481C1C}">
                <a14:useLocalDpi xmlns:a14="http://schemas.microsoft.com/office/drawing/2010/main"/>
              </a:ext>
            </a:extLst>
          </a:blip>
          <a:stretch>
            <a:fillRect/>
          </a:stretch>
        </p:blipFill>
        <p:spPr>
          <a:xfrm>
            <a:off x="7243899" y="3876984"/>
            <a:ext cx="456133" cy="500098"/>
          </a:xfrm>
          <a:prstGeom prst="rect">
            <a:avLst/>
          </a:prstGeom>
        </p:spPr>
      </p:pic>
      <p:sp>
        <p:nvSpPr>
          <p:cNvPr id="4" name="TextBox 3">
            <a:extLst>
              <a:ext uri="{FF2B5EF4-FFF2-40B4-BE49-F238E27FC236}">
                <a16:creationId xmlns:a16="http://schemas.microsoft.com/office/drawing/2014/main" id="{6B27545D-7CEA-4AEE-A3C7-023A6AF17A2F}"/>
              </a:ext>
            </a:extLst>
          </p:cNvPr>
          <p:cNvSpPr txBox="1"/>
          <p:nvPr/>
        </p:nvSpPr>
        <p:spPr>
          <a:xfrm>
            <a:off x="7838978" y="3970966"/>
            <a:ext cx="1320800" cy="338554"/>
          </a:xfrm>
          <a:prstGeom prst="rect">
            <a:avLst/>
          </a:prstGeom>
          <a:noFill/>
        </p:spPr>
        <p:txBody>
          <a:bodyPr wrap="square" rtlCol="0">
            <a:spAutoFit/>
          </a:bodyPr>
          <a:lstStyle/>
          <a:p>
            <a:r>
              <a:rPr lang="en-GB" sz="1600" dirty="0">
                <a:solidFill>
                  <a:schemeClr val="bg1"/>
                </a:solidFill>
              </a:rPr>
              <a:t>WEBSITE</a:t>
            </a:r>
            <a:endParaRPr lang="en-GB" sz="2000" dirty="0">
              <a:solidFill>
                <a:schemeClr val="bg1"/>
              </a:solidFill>
            </a:endParaRPr>
          </a:p>
        </p:txBody>
      </p:sp>
      <p:sp>
        <p:nvSpPr>
          <p:cNvPr id="22" name="TextBox 21">
            <a:extLst>
              <a:ext uri="{FF2B5EF4-FFF2-40B4-BE49-F238E27FC236}">
                <a16:creationId xmlns:a16="http://schemas.microsoft.com/office/drawing/2014/main" id="{6457809A-B898-488F-B31B-30E581A7DCCD}"/>
              </a:ext>
            </a:extLst>
          </p:cNvPr>
          <p:cNvSpPr txBox="1"/>
          <p:nvPr/>
        </p:nvSpPr>
        <p:spPr>
          <a:xfrm>
            <a:off x="7592108" y="5136224"/>
            <a:ext cx="4216658" cy="707886"/>
          </a:xfrm>
          <a:prstGeom prst="rect">
            <a:avLst/>
          </a:prstGeom>
          <a:noFill/>
        </p:spPr>
        <p:txBody>
          <a:bodyPr wrap="square" rtlCol="0">
            <a:spAutoFit/>
          </a:bodyPr>
          <a:lstStyle/>
          <a:p>
            <a:r>
              <a:rPr lang="en-GB" sz="1200" dirty="0">
                <a:solidFill>
                  <a:srgbClr val="0070C0"/>
                </a:solidFill>
                <a:hlinkClick r:id="rId9"/>
              </a:rPr>
              <a:t>LIFE Newsletter</a:t>
            </a:r>
            <a:endParaRPr lang="en-GB" sz="1200" dirty="0">
              <a:solidFill>
                <a:srgbClr val="0070C0"/>
              </a:solidFill>
            </a:endParaRPr>
          </a:p>
          <a:p>
            <a:r>
              <a:rPr lang="en-GB" sz="1200" dirty="0">
                <a:solidFill>
                  <a:srgbClr val="0070C0"/>
                </a:solidFill>
                <a:hlinkClick r:id="rId10"/>
              </a:rPr>
              <a:t>Clean Energy Newsletter</a:t>
            </a:r>
            <a:endParaRPr lang="en-GB" sz="1200" dirty="0">
              <a:solidFill>
                <a:srgbClr val="0070C0"/>
              </a:solidFill>
            </a:endParaRPr>
          </a:p>
          <a:p>
            <a:endParaRPr lang="en-GB" sz="1600" dirty="0">
              <a:solidFill>
                <a:srgbClr val="0070C0"/>
              </a:solidFill>
            </a:endParaRPr>
          </a:p>
        </p:txBody>
      </p:sp>
      <p:sp>
        <p:nvSpPr>
          <p:cNvPr id="25" name="TextBox 24">
            <a:extLst>
              <a:ext uri="{FF2B5EF4-FFF2-40B4-BE49-F238E27FC236}">
                <a16:creationId xmlns:a16="http://schemas.microsoft.com/office/drawing/2014/main" id="{F1DA2699-FF82-46AD-A11A-9F62D2F25461}"/>
              </a:ext>
            </a:extLst>
          </p:cNvPr>
          <p:cNvSpPr txBox="1"/>
          <p:nvPr/>
        </p:nvSpPr>
        <p:spPr>
          <a:xfrm>
            <a:off x="10058400" y="3975086"/>
            <a:ext cx="1320800" cy="584775"/>
          </a:xfrm>
          <a:prstGeom prst="rect">
            <a:avLst/>
          </a:prstGeom>
          <a:noFill/>
        </p:spPr>
        <p:txBody>
          <a:bodyPr wrap="square" rtlCol="0">
            <a:spAutoFit/>
          </a:bodyPr>
          <a:lstStyle/>
          <a:p>
            <a:r>
              <a:rPr lang="en-GB" sz="1600" dirty="0">
                <a:solidFill>
                  <a:schemeClr val="bg1"/>
                </a:solidFill>
              </a:rPr>
              <a:t>@FACEBOOK</a:t>
            </a:r>
            <a:endParaRPr lang="en-GB" sz="2000" dirty="0">
              <a:solidFill>
                <a:schemeClr val="bg1"/>
              </a:solidFill>
            </a:endParaRPr>
          </a:p>
        </p:txBody>
      </p:sp>
      <p:sp>
        <p:nvSpPr>
          <p:cNvPr id="26" name="TextBox 25">
            <a:extLst>
              <a:ext uri="{FF2B5EF4-FFF2-40B4-BE49-F238E27FC236}">
                <a16:creationId xmlns:a16="http://schemas.microsoft.com/office/drawing/2014/main" id="{0DE8D822-4902-4390-BA07-BD74E1B4D05B}"/>
              </a:ext>
            </a:extLst>
          </p:cNvPr>
          <p:cNvSpPr txBox="1"/>
          <p:nvPr/>
        </p:nvSpPr>
        <p:spPr>
          <a:xfrm>
            <a:off x="10058400" y="5788209"/>
            <a:ext cx="1320800" cy="584775"/>
          </a:xfrm>
          <a:prstGeom prst="rect">
            <a:avLst/>
          </a:prstGeom>
          <a:noFill/>
        </p:spPr>
        <p:txBody>
          <a:bodyPr wrap="square" rtlCol="0">
            <a:spAutoFit/>
          </a:bodyPr>
          <a:lstStyle/>
          <a:p>
            <a:r>
              <a:rPr lang="en-GB" sz="1600" dirty="0">
                <a:solidFill>
                  <a:schemeClr val="bg1"/>
                </a:solidFill>
              </a:rPr>
              <a:t>@INSTAGRAM</a:t>
            </a:r>
            <a:endParaRPr lang="en-GB" sz="2000" dirty="0">
              <a:solidFill>
                <a:schemeClr val="bg1"/>
              </a:solidFill>
            </a:endParaRPr>
          </a:p>
        </p:txBody>
      </p:sp>
      <p:sp>
        <p:nvSpPr>
          <p:cNvPr id="27" name="TextBox 26">
            <a:extLst>
              <a:ext uri="{FF2B5EF4-FFF2-40B4-BE49-F238E27FC236}">
                <a16:creationId xmlns:a16="http://schemas.microsoft.com/office/drawing/2014/main" id="{F07325DE-6D1A-4596-BAA5-2A17B311A752}"/>
              </a:ext>
            </a:extLst>
          </p:cNvPr>
          <p:cNvSpPr txBox="1"/>
          <p:nvPr/>
        </p:nvSpPr>
        <p:spPr>
          <a:xfrm>
            <a:off x="10058400" y="4872012"/>
            <a:ext cx="1320800" cy="338554"/>
          </a:xfrm>
          <a:prstGeom prst="rect">
            <a:avLst/>
          </a:prstGeom>
          <a:noFill/>
        </p:spPr>
        <p:txBody>
          <a:bodyPr wrap="square" rtlCol="0">
            <a:spAutoFit/>
          </a:bodyPr>
          <a:lstStyle/>
          <a:p>
            <a:r>
              <a:rPr lang="en-GB" sz="1600" dirty="0">
                <a:solidFill>
                  <a:schemeClr val="bg1"/>
                </a:solidFill>
              </a:rPr>
              <a:t>YOUTUBE</a:t>
            </a:r>
            <a:endParaRPr lang="en-GB" sz="2000" dirty="0">
              <a:solidFill>
                <a:schemeClr val="bg1"/>
              </a:solidFill>
            </a:endParaRPr>
          </a:p>
        </p:txBody>
      </p:sp>
      <p:sp>
        <p:nvSpPr>
          <p:cNvPr id="24" name="Title 2"/>
          <p:cNvSpPr txBox="1">
            <a:spLocks/>
          </p:cNvSpPr>
          <p:nvPr/>
        </p:nvSpPr>
        <p:spPr>
          <a:xfrm>
            <a:off x="5977890" y="250725"/>
            <a:ext cx="5734734" cy="782357"/>
          </a:xfrm>
          <a:prstGeom prst="rect">
            <a:avLst/>
          </a:prstGeom>
        </p:spPr>
        <p:txBody>
          <a:bodyPr/>
          <a:lstStyle>
            <a:lvl1pPr algn="l" defTabSz="1828800" rtl="0" eaLnBrk="1" latinLnBrk="0" hangingPunct="1">
              <a:lnSpc>
                <a:spcPct val="90000"/>
              </a:lnSpc>
              <a:spcBef>
                <a:spcPct val="0"/>
              </a:spcBef>
              <a:buNone/>
              <a:defRPr sz="8000" kern="1200">
                <a:solidFill>
                  <a:schemeClr val="tx2"/>
                </a:solidFill>
                <a:latin typeface="+mj-lt"/>
                <a:ea typeface="+mj-ea"/>
                <a:cs typeface="+mj-cs"/>
              </a:defRPr>
            </a:lvl1pPr>
          </a:lstStyle>
          <a:p>
            <a:r>
              <a:rPr lang="en-IE" sz="4000" dirty="0"/>
              <a:t>Keep in touch with LIFE</a:t>
            </a:r>
            <a:endParaRPr lang="en-GB" sz="4000" dirty="0">
              <a:solidFill>
                <a:srgbClr val="FF0000"/>
              </a:solidFill>
            </a:endParaRPr>
          </a:p>
        </p:txBody>
      </p:sp>
      <p:pic>
        <p:nvPicPr>
          <p:cNvPr id="39" name="Picture 38">
            <a:extLst>
              <a:ext uri="{FF2B5EF4-FFF2-40B4-BE49-F238E27FC236}">
                <a16:creationId xmlns:a16="http://schemas.microsoft.com/office/drawing/2014/main" id="{06EBF936-9383-419A-B6B6-F63C654C5707}"/>
              </a:ext>
            </a:extLst>
          </p:cNvPr>
          <p:cNvPicPr>
            <a:picLocks noChangeAspect="1"/>
          </p:cNvPicPr>
          <p:nvPr/>
        </p:nvPicPr>
        <p:blipFill>
          <a:blip r:embed="rId6" cstate="print">
            <a:biLevel thresh="25000"/>
            <a:extLst>
              <a:ext uri="{28A0092B-C50C-407E-A947-70E740481C1C}">
                <a14:useLocalDpi xmlns:a14="http://schemas.microsoft.com/office/drawing/2010/main"/>
              </a:ext>
            </a:extLst>
          </a:blip>
          <a:stretch>
            <a:fillRect/>
          </a:stretch>
        </p:blipFill>
        <p:spPr>
          <a:xfrm>
            <a:off x="8526028" y="8969492"/>
            <a:ext cx="274519" cy="301640"/>
          </a:xfrm>
          <a:prstGeom prst="rect">
            <a:avLst/>
          </a:prstGeom>
        </p:spPr>
      </p:pic>
      <p:pic>
        <p:nvPicPr>
          <p:cNvPr id="85" name="Picture 8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59467" y="2070879"/>
            <a:ext cx="684199" cy="750146"/>
          </a:xfrm>
          <a:prstGeom prst="rect">
            <a:avLst/>
          </a:prstGeom>
        </p:spPr>
      </p:pic>
      <p:sp>
        <p:nvSpPr>
          <p:cNvPr id="86" name="Rectangle 85"/>
          <p:cNvSpPr/>
          <p:nvPr/>
        </p:nvSpPr>
        <p:spPr>
          <a:xfrm>
            <a:off x="7535273" y="2469401"/>
            <a:ext cx="3323346" cy="338554"/>
          </a:xfrm>
          <a:prstGeom prst="rect">
            <a:avLst/>
          </a:prstGeom>
        </p:spPr>
        <p:txBody>
          <a:bodyPr wrap="none">
            <a:spAutoFit/>
          </a:bodyPr>
          <a:lstStyle/>
          <a:p>
            <a:r>
              <a:rPr lang="en-GB" sz="1600" dirty="0">
                <a:hlinkClick r:id="rId11"/>
              </a:rPr>
              <a:t>https://cinea.ec.europa.eu/life_en</a:t>
            </a:r>
            <a:endParaRPr lang="en-GB" sz="1600" dirty="0"/>
          </a:p>
        </p:txBody>
      </p:sp>
      <p:pic>
        <p:nvPicPr>
          <p:cNvPr id="87" name="Picture 8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160102" y="3483338"/>
            <a:ext cx="381738" cy="418443"/>
          </a:xfrm>
          <a:prstGeom prst="rect">
            <a:avLst/>
          </a:prstGeom>
        </p:spPr>
      </p:pic>
      <p:pic>
        <p:nvPicPr>
          <p:cNvPr id="88" name="Picture 8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0102" y="3884802"/>
            <a:ext cx="380821" cy="418443"/>
          </a:xfrm>
          <a:prstGeom prst="rect">
            <a:avLst/>
          </a:prstGeom>
        </p:spPr>
      </p:pic>
      <p:pic>
        <p:nvPicPr>
          <p:cNvPr id="89" name="Picture 8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83278" y="4273496"/>
            <a:ext cx="380821" cy="418443"/>
          </a:xfrm>
          <a:prstGeom prst="rect">
            <a:avLst/>
          </a:prstGeom>
        </p:spPr>
      </p:pic>
      <p:sp>
        <p:nvSpPr>
          <p:cNvPr id="90" name="Rectangle 89"/>
          <p:cNvSpPr/>
          <p:nvPr/>
        </p:nvSpPr>
        <p:spPr>
          <a:xfrm>
            <a:off x="7493383" y="3461726"/>
            <a:ext cx="1585509" cy="461665"/>
          </a:xfrm>
          <a:prstGeom prst="rect">
            <a:avLst/>
          </a:prstGeom>
        </p:spPr>
        <p:txBody>
          <a:bodyPr wrap="square">
            <a:spAutoFit/>
          </a:bodyPr>
          <a:lstStyle/>
          <a:p>
            <a:pPr lvl="0"/>
            <a:r>
              <a:rPr lang="en-IE" sz="1200" dirty="0">
                <a:solidFill>
                  <a:srgbClr val="4D4D4D"/>
                </a:solidFill>
                <a:hlinkClick r:id="rId13"/>
              </a:rPr>
              <a:t>@</a:t>
            </a:r>
            <a:r>
              <a:rPr lang="en-IE" sz="1200" dirty="0" err="1">
                <a:solidFill>
                  <a:srgbClr val="4D4D4D"/>
                </a:solidFill>
                <a:hlinkClick r:id="rId13"/>
              </a:rPr>
              <a:t>LIFEprogramme</a:t>
            </a:r>
            <a:endParaRPr lang="en-IE" sz="1200" dirty="0">
              <a:solidFill>
                <a:srgbClr val="4D4D4D"/>
              </a:solidFill>
            </a:endParaRPr>
          </a:p>
          <a:p>
            <a:pPr lvl="0"/>
            <a:r>
              <a:rPr lang="en-IE" sz="1200" dirty="0">
                <a:solidFill>
                  <a:srgbClr val="4D4D4D"/>
                </a:solidFill>
                <a:hlinkClick r:id="rId14"/>
              </a:rPr>
              <a:t>@</a:t>
            </a:r>
            <a:r>
              <a:rPr lang="en-IE" sz="1200" dirty="0" err="1">
                <a:solidFill>
                  <a:srgbClr val="4D4D4D"/>
                </a:solidFill>
                <a:hlinkClick r:id="rId14"/>
              </a:rPr>
              <a:t>CleanEnergy_EU</a:t>
            </a:r>
            <a:endParaRPr lang="en-IE" sz="1200" dirty="0">
              <a:solidFill>
                <a:srgbClr val="4D4D4D"/>
              </a:solidFill>
              <a:hlinkClick r:id="rId14"/>
            </a:endParaRPr>
          </a:p>
        </p:txBody>
      </p:sp>
      <p:pic>
        <p:nvPicPr>
          <p:cNvPr id="91" name="Picture 9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159643" y="3102329"/>
            <a:ext cx="381738" cy="381738"/>
          </a:xfrm>
          <a:prstGeom prst="rect">
            <a:avLst/>
          </a:prstGeom>
        </p:spPr>
      </p:pic>
      <p:sp>
        <p:nvSpPr>
          <p:cNvPr id="92" name="Rectangle 91"/>
          <p:cNvSpPr/>
          <p:nvPr/>
        </p:nvSpPr>
        <p:spPr>
          <a:xfrm>
            <a:off x="7505465" y="3987843"/>
            <a:ext cx="1366269" cy="276999"/>
          </a:xfrm>
          <a:prstGeom prst="rect">
            <a:avLst/>
          </a:prstGeom>
        </p:spPr>
        <p:txBody>
          <a:bodyPr wrap="square">
            <a:spAutoFit/>
          </a:bodyPr>
          <a:lstStyle/>
          <a:p>
            <a:r>
              <a:rPr lang="en-US" sz="1200" dirty="0">
                <a:hlinkClick r:id="rId16"/>
              </a:rPr>
              <a:t>LIFE </a:t>
            </a:r>
            <a:r>
              <a:rPr lang="en-US" sz="1200" dirty="0" err="1">
                <a:hlinkClick r:id="rId16"/>
              </a:rPr>
              <a:t>Programme</a:t>
            </a:r>
            <a:endParaRPr lang="en-GB" sz="1200" dirty="0">
              <a:hlinkClick r:id="rId17"/>
            </a:endParaRPr>
          </a:p>
        </p:txBody>
      </p:sp>
      <p:sp>
        <p:nvSpPr>
          <p:cNvPr id="93" name="Rectangle 92"/>
          <p:cNvSpPr/>
          <p:nvPr/>
        </p:nvSpPr>
        <p:spPr>
          <a:xfrm>
            <a:off x="7531833" y="4337265"/>
            <a:ext cx="2168604" cy="276999"/>
          </a:xfrm>
          <a:prstGeom prst="rect">
            <a:avLst/>
          </a:prstGeom>
        </p:spPr>
        <p:txBody>
          <a:bodyPr wrap="square">
            <a:spAutoFit/>
          </a:bodyPr>
          <a:lstStyle/>
          <a:p>
            <a:pPr lvl="0"/>
            <a:r>
              <a:rPr lang="en-IE" sz="1200" dirty="0">
                <a:solidFill>
                  <a:srgbClr val="4D4D4D"/>
                </a:solidFill>
                <a:hlinkClick r:id="rId18"/>
              </a:rPr>
              <a:t>LIFE Programme</a:t>
            </a:r>
            <a:endParaRPr lang="en-IE" sz="1200" dirty="0">
              <a:solidFill>
                <a:srgbClr val="4D4D4D"/>
              </a:solidFill>
            </a:endParaRPr>
          </a:p>
        </p:txBody>
      </p:sp>
      <p:sp>
        <p:nvSpPr>
          <p:cNvPr id="94" name="Rectangle 93"/>
          <p:cNvSpPr/>
          <p:nvPr/>
        </p:nvSpPr>
        <p:spPr>
          <a:xfrm>
            <a:off x="7528855" y="3155556"/>
            <a:ext cx="1694341" cy="276999"/>
          </a:xfrm>
          <a:prstGeom prst="rect">
            <a:avLst/>
          </a:prstGeom>
        </p:spPr>
        <p:txBody>
          <a:bodyPr wrap="square">
            <a:spAutoFit/>
          </a:bodyPr>
          <a:lstStyle/>
          <a:p>
            <a:r>
              <a:rPr lang="en-US" sz="1200" dirty="0">
                <a:hlinkClick r:id="rId19"/>
              </a:rPr>
              <a:t>LIFE </a:t>
            </a:r>
            <a:r>
              <a:rPr lang="en-US" sz="1200" dirty="0" err="1">
                <a:hlinkClick r:id="rId19"/>
              </a:rPr>
              <a:t>Programme</a:t>
            </a:r>
            <a:endParaRPr lang="en-GB" sz="1200" dirty="0">
              <a:hlinkClick r:id="rId17"/>
            </a:endParaRPr>
          </a:p>
        </p:txBody>
      </p:sp>
      <p:pic>
        <p:nvPicPr>
          <p:cNvPr id="95" name="Picture 2" descr="Instagram"/>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7187066" y="4671863"/>
            <a:ext cx="412629" cy="412630"/>
          </a:xfrm>
          <a:prstGeom prst="rect">
            <a:avLst/>
          </a:prstGeom>
          <a:noFill/>
          <a:extLst>
            <a:ext uri="{909E8E84-426E-40DD-AFC4-6F175D3DCCD1}">
              <a14:hiddenFill xmlns:a14="http://schemas.microsoft.com/office/drawing/2010/main">
                <a:solidFill>
                  <a:srgbClr val="FFFFFF"/>
                </a:solidFill>
              </a14:hiddenFill>
            </a:ext>
          </a:extLst>
        </p:spPr>
      </p:pic>
      <p:sp>
        <p:nvSpPr>
          <p:cNvPr id="96" name="Rectangle 95"/>
          <p:cNvSpPr/>
          <p:nvPr/>
        </p:nvSpPr>
        <p:spPr>
          <a:xfrm>
            <a:off x="7525821" y="4762116"/>
            <a:ext cx="1633957" cy="276999"/>
          </a:xfrm>
          <a:prstGeom prst="rect">
            <a:avLst/>
          </a:prstGeom>
        </p:spPr>
        <p:txBody>
          <a:bodyPr wrap="square">
            <a:spAutoFit/>
          </a:bodyPr>
          <a:lstStyle/>
          <a:p>
            <a:pPr lvl="0"/>
            <a:r>
              <a:rPr lang="en-IE" sz="1200" dirty="0">
                <a:solidFill>
                  <a:srgbClr val="4D4D4D"/>
                </a:solidFill>
                <a:hlinkClick r:id="rId21"/>
              </a:rPr>
              <a:t>@</a:t>
            </a:r>
            <a:r>
              <a:rPr lang="en-IE" sz="1200" dirty="0" err="1">
                <a:solidFill>
                  <a:srgbClr val="4D4D4D"/>
                </a:solidFill>
                <a:hlinkClick r:id="rId21"/>
              </a:rPr>
              <a:t>LIFEprogramme</a:t>
            </a:r>
            <a:endParaRPr lang="en-IE" sz="1200" dirty="0">
              <a:solidFill>
                <a:srgbClr val="4D4D4D"/>
              </a:solidFill>
              <a:hlinkClick r:id="rId14"/>
            </a:endParaRPr>
          </a:p>
        </p:txBody>
      </p:sp>
      <p:pic>
        <p:nvPicPr>
          <p:cNvPr id="33" name="Picture 32" descr="cid:image011.png@01D83E14.CCE07600">
            <a:hlinkClick r:id="rId9"/>
          </p:cNvPr>
          <p:cNvPicPr/>
          <p:nvPr/>
        </p:nvPicPr>
        <p:blipFill>
          <a:blip r:embed="rId22">
            <a:extLst>
              <a:ext uri="{28A0092B-C50C-407E-A947-70E740481C1C}">
                <a14:useLocalDpi xmlns:a14="http://schemas.microsoft.com/office/drawing/2010/main" val="0"/>
              </a:ext>
            </a:extLst>
          </a:blip>
          <a:srcRect/>
          <a:stretch>
            <a:fillRect/>
          </a:stretch>
        </p:blipFill>
        <p:spPr bwMode="auto">
          <a:xfrm>
            <a:off x="7232856" y="5202972"/>
            <a:ext cx="402526" cy="336643"/>
          </a:xfrm>
          <a:prstGeom prst="rect">
            <a:avLst/>
          </a:prstGeom>
          <a:noFill/>
          <a:ln>
            <a:noFill/>
          </a:ln>
        </p:spPr>
      </p:pic>
    </p:spTree>
    <p:extLst>
      <p:ext uri="{BB962C8B-B14F-4D97-AF65-F5344CB8AC3E}">
        <p14:creationId xmlns:p14="http://schemas.microsoft.com/office/powerpoint/2010/main" val="1671368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918F5FCD-24B6-D242-8E44-2446A6AE98E7}"/>
              </a:ext>
            </a:extLst>
          </p:cNvPr>
          <p:cNvSpPr>
            <a:spLocks noGrp="1"/>
          </p:cNvSpPr>
          <p:nvPr>
            <p:ph type="ctrTitle"/>
          </p:nvPr>
        </p:nvSpPr>
        <p:spPr/>
        <p:txBody>
          <a:bodyPr/>
          <a:lstStyle/>
          <a:p>
            <a:r>
              <a:rPr lang="en-IE" dirty="0"/>
              <a:t>Thank you</a:t>
            </a:r>
            <a:endParaRPr lang="fr-FR" dirty="0"/>
          </a:p>
        </p:txBody>
      </p:sp>
      <p:sp>
        <p:nvSpPr>
          <p:cNvPr id="9" name="Titre 1">
            <a:extLst>
              <a:ext uri="{FF2B5EF4-FFF2-40B4-BE49-F238E27FC236}">
                <a16:creationId xmlns:a16="http://schemas.microsoft.com/office/drawing/2014/main" id="{1B4B1792-B68C-1148-8199-048760B62CDA}"/>
              </a:ext>
            </a:extLst>
          </p:cNvPr>
          <p:cNvSpPr txBox="1">
            <a:spLocks/>
          </p:cNvSpPr>
          <p:nvPr/>
        </p:nvSpPr>
        <p:spPr>
          <a:xfrm>
            <a:off x="1204770" y="2374171"/>
            <a:ext cx="10156297" cy="1240348"/>
          </a:xfrm>
          <a:prstGeom prst="rect">
            <a:avLst/>
          </a:prstGeom>
        </p:spPr>
        <p:txBody>
          <a:bodyPr vert="horz" lIns="91440" tIns="45720" rIns="91440" bIns="0" rtlCol="0" anchor="b" anchorCtr="0">
            <a:noAutofit/>
          </a:bodyPr>
          <a:lstStyle>
            <a:lvl1pPr algn="l" defTabSz="914400" rtl="0" eaLnBrk="1" latinLnBrk="0" hangingPunct="1">
              <a:lnSpc>
                <a:spcPct val="90000"/>
              </a:lnSpc>
              <a:spcBef>
                <a:spcPct val="0"/>
              </a:spcBef>
              <a:buNone/>
              <a:defRPr sz="6000" kern="1200">
                <a:solidFill>
                  <a:schemeClr val="tx2"/>
                </a:solidFill>
                <a:latin typeface="+mj-lt"/>
                <a:ea typeface="+mj-ea"/>
                <a:cs typeface="+mj-cs"/>
              </a:defRPr>
            </a:lvl1pPr>
          </a:lstStyle>
          <a:p>
            <a:endParaRPr lang="fr-FR" dirty="0"/>
          </a:p>
        </p:txBody>
      </p:sp>
      <p:sp>
        <p:nvSpPr>
          <p:cNvPr id="10" name="Subtitle 2">
            <a:extLst>
              <a:ext uri="{FF2B5EF4-FFF2-40B4-BE49-F238E27FC236}">
                <a16:creationId xmlns:a16="http://schemas.microsoft.com/office/drawing/2014/main" id="{0C4D2CB6-FAC2-944C-9947-ED739804E64F}"/>
              </a:ext>
            </a:extLst>
          </p:cNvPr>
          <p:cNvSpPr txBox="1">
            <a:spLocks/>
          </p:cNvSpPr>
          <p:nvPr/>
        </p:nvSpPr>
        <p:spPr>
          <a:xfrm>
            <a:off x="759575" y="5472560"/>
            <a:ext cx="8941016" cy="263077"/>
          </a:xfrm>
          <a:prstGeom prst="rect">
            <a:avLst/>
          </a:prstGeom>
        </p:spPr>
        <p:txBody>
          <a:bodyPr vert="horz" wrap="square" lIns="91440" tIns="45720" rIns="91440" bIns="45720" rtlCol="0" anchor="b" anchorCtr="0">
            <a:noAutofit/>
          </a:bodyPr>
          <a:lstStyle>
            <a:lvl1pPr marL="0" indent="0" algn="l" defTabSz="914400" rtl="0" eaLnBrk="1" latinLnBrk="0" hangingPunct="1">
              <a:lnSpc>
                <a:spcPct val="100000"/>
              </a:lnSpc>
              <a:spcBef>
                <a:spcPts val="0"/>
              </a:spcBef>
              <a:spcAft>
                <a:spcPts val="1800"/>
              </a:spcAft>
              <a:buClr>
                <a:schemeClr val="tx2"/>
              </a:buClr>
              <a:buFont typeface="Arial" panose="020B0604020202020204" pitchFamily="34" charset="0"/>
              <a:buNone/>
              <a:defRPr sz="1400" kern="1200">
                <a:solidFill>
                  <a:schemeClr val="bg1">
                    <a:lumMod val="50000"/>
                  </a:schemeClr>
                </a:solidFill>
                <a:latin typeface="+mn-lt"/>
                <a:ea typeface="+mn-ea"/>
                <a:cs typeface="+mn-cs"/>
              </a:defRPr>
            </a:lvl1pPr>
            <a:lvl2pPr marL="4572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050" b="1" dirty="0"/>
              <a:t>© European Union 2021</a:t>
            </a:r>
          </a:p>
        </p:txBody>
      </p:sp>
    </p:spTree>
    <p:extLst>
      <p:ext uri="{BB962C8B-B14F-4D97-AF65-F5344CB8AC3E}">
        <p14:creationId xmlns:p14="http://schemas.microsoft.com/office/powerpoint/2010/main" val="4117001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918F5FCD-24B6-D242-8E44-2446A6AE98E7}"/>
              </a:ext>
            </a:extLst>
          </p:cNvPr>
          <p:cNvSpPr>
            <a:spLocks noGrp="1"/>
          </p:cNvSpPr>
          <p:nvPr>
            <p:ph type="ctrTitle"/>
          </p:nvPr>
        </p:nvSpPr>
        <p:spPr/>
        <p:txBody>
          <a:bodyPr/>
          <a:lstStyle/>
          <a:p>
            <a:r>
              <a:rPr lang="en-IE" dirty="0"/>
              <a:t>If you </a:t>
            </a:r>
            <a:r>
              <a:rPr lang="en-IE" dirty="0" smtClean="0"/>
              <a:t>want </a:t>
            </a:r>
            <a:r>
              <a:rPr lang="en-IE" dirty="0"/>
              <a:t>to know more</a:t>
            </a:r>
            <a:endParaRPr lang="fr-FR" dirty="0"/>
          </a:p>
        </p:txBody>
      </p:sp>
      <p:sp>
        <p:nvSpPr>
          <p:cNvPr id="9" name="Titre 1">
            <a:extLst>
              <a:ext uri="{FF2B5EF4-FFF2-40B4-BE49-F238E27FC236}">
                <a16:creationId xmlns:a16="http://schemas.microsoft.com/office/drawing/2014/main" id="{1B4B1792-B68C-1148-8199-048760B62CDA}"/>
              </a:ext>
            </a:extLst>
          </p:cNvPr>
          <p:cNvSpPr txBox="1">
            <a:spLocks/>
          </p:cNvSpPr>
          <p:nvPr/>
        </p:nvSpPr>
        <p:spPr>
          <a:xfrm>
            <a:off x="1204770" y="2374171"/>
            <a:ext cx="10156297" cy="1240348"/>
          </a:xfrm>
          <a:prstGeom prst="rect">
            <a:avLst/>
          </a:prstGeom>
        </p:spPr>
        <p:txBody>
          <a:bodyPr vert="horz" lIns="91440" tIns="45720" rIns="91440" bIns="0" rtlCol="0" anchor="b" anchorCtr="0">
            <a:noAutofit/>
          </a:bodyPr>
          <a:lstStyle>
            <a:lvl1pPr algn="l" defTabSz="914400" rtl="0" eaLnBrk="1" latinLnBrk="0" hangingPunct="1">
              <a:lnSpc>
                <a:spcPct val="90000"/>
              </a:lnSpc>
              <a:spcBef>
                <a:spcPct val="0"/>
              </a:spcBef>
              <a:buNone/>
              <a:defRPr sz="6000" kern="1200">
                <a:solidFill>
                  <a:schemeClr val="tx2"/>
                </a:solidFill>
                <a:latin typeface="+mj-lt"/>
                <a:ea typeface="+mj-ea"/>
                <a:cs typeface="+mj-cs"/>
              </a:defRPr>
            </a:lvl1pPr>
          </a:lstStyle>
          <a:p>
            <a:endParaRPr lang="fr-FR" dirty="0"/>
          </a:p>
        </p:txBody>
      </p:sp>
      <p:sp>
        <p:nvSpPr>
          <p:cNvPr id="10" name="Subtitle 2">
            <a:extLst>
              <a:ext uri="{FF2B5EF4-FFF2-40B4-BE49-F238E27FC236}">
                <a16:creationId xmlns:a16="http://schemas.microsoft.com/office/drawing/2014/main" id="{0C4D2CB6-FAC2-944C-9947-ED739804E64F}"/>
              </a:ext>
            </a:extLst>
          </p:cNvPr>
          <p:cNvSpPr txBox="1">
            <a:spLocks/>
          </p:cNvSpPr>
          <p:nvPr/>
        </p:nvSpPr>
        <p:spPr>
          <a:xfrm>
            <a:off x="759575" y="5472560"/>
            <a:ext cx="8941016" cy="263077"/>
          </a:xfrm>
          <a:prstGeom prst="rect">
            <a:avLst/>
          </a:prstGeom>
        </p:spPr>
        <p:txBody>
          <a:bodyPr vert="horz" wrap="square" lIns="91440" tIns="45720" rIns="91440" bIns="45720" rtlCol="0" anchor="b" anchorCtr="0">
            <a:noAutofit/>
          </a:bodyPr>
          <a:lstStyle>
            <a:lvl1pPr marL="0" indent="0" algn="l" defTabSz="914400" rtl="0" eaLnBrk="1" latinLnBrk="0" hangingPunct="1">
              <a:lnSpc>
                <a:spcPct val="100000"/>
              </a:lnSpc>
              <a:spcBef>
                <a:spcPts val="0"/>
              </a:spcBef>
              <a:spcAft>
                <a:spcPts val="1800"/>
              </a:spcAft>
              <a:buClr>
                <a:schemeClr val="tx2"/>
              </a:buClr>
              <a:buFont typeface="Arial" panose="020B0604020202020204" pitchFamily="34" charset="0"/>
              <a:buNone/>
              <a:defRPr sz="1400" kern="1200">
                <a:solidFill>
                  <a:schemeClr val="bg1">
                    <a:lumMod val="50000"/>
                  </a:schemeClr>
                </a:solidFill>
                <a:latin typeface="+mn-lt"/>
                <a:ea typeface="+mn-ea"/>
                <a:cs typeface="+mn-cs"/>
              </a:defRPr>
            </a:lvl1pPr>
            <a:lvl2pPr marL="4572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500"/>
              </a:spcBef>
              <a:spcAft>
                <a:spcPts val="1800"/>
              </a:spcAft>
              <a:buClr>
                <a:schemeClr val="tx2"/>
              </a:buClr>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050" b="1" dirty="0"/>
              <a:t>© European Union 2021</a:t>
            </a:r>
          </a:p>
        </p:txBody>
      </p:sp>
    </p:spTree>
    <p:extLst>
      <p:ext uri="{BB962C8B-B14F-4D97-AF65-F5344CB8AC3E}">
        <p14:creationId xmlns:p14="http://schemas.microsoft.com/office/powerpoint/2010/main" val="1464704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209CCD60-CDCB-CE42-8900-B3A9CDC20F79}"/>
              </a:ext>
            </a:extLst>
          </p:cNvPr>
          <p:cNvSpPr>
            <a:spLocks noGrp="1"/>
          </p:cNvSpPr>
          <p:nvPr>
            <p:ph idx="1"/>
          </p:nvPr>
        </p:nvSpPr>
        <p:spPr>
          <a:xfrm>
            <a:off x="838199" y="1825625"/>
            <a:ext cx="7490049" cy="3881904"/>
          </a:xfrm>
        </p:spPr>
        <p:txBody>
          <a:bodyPr/>
          <a:lstStyle/>
          <a:p>
            <a:pPr marL="230400" indent="-230400" defTabSz="412750" hangingPunct="0">
              <a:spcBef>
                <a:spcPts val="200"/>
              </a:spcBef>
              <a:spcAft>
                <a:spcPts val="600"/>
              </a:spcAft>
              <a:buNone/>
            </a:pPr>
            <a:r>
              <a:rPr lang="en-IE"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There are 4 Award Criteria:</a:t>
            </a:r>
          </a:p>
          <a:p>
            <a:pPr marL="762300" indent="-342900" defTabSz="412750" hangingPunct="0">
              <a:spcAft>
                <a:spcPts val="600"/>
              </a:spcAft>
              <a:buSzPct val="100000"/>
              <a:buFont typeface="+mj-lt"/>
              <a:buAutoNum type="arabicParenR"/>
            </a:pPr>
            <a:r>
              <a:rPr lang="en-IE"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Relevance</a:t>
            </a:r>
          </a:p>
          <a:p>
            <a:pPr marL="762300" indent="-342900" defTabSz="412750" hangingPunct="0">
              <a:spcAft>
                <a:spcPts val="600"/>
              </a:spcAft>
              <a:buSzPct val="100000"/>
              <a:buFont typeface="+mj-lt"/>
              <a:buAutoNum type="arabicParenR"/>
            </a:pPr>
            <a:r>
              <a:rPr lang="en-IE"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Quality</a:t>
            </a:r>
          </a:p>
          <a:p>
            <a:pPr marL="762300" indent="-342900" defTabSz="412750" hangingPunct="0">
              <a:spcAft>
                <a:spcPts val="600"/>
              </a:spcAft>
              <a:buSzPct val="100000"/>
              <a:buFont typeface="+mj-lt"/>
              <a:buAutoNum type="arabicParenR"/>
            </a:pPr>
            <a:r>
              <a:rPr lang="en-IE"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Impact </a:t>
            </a:r>
          </a:p>
          <a:p>
            <a:pPr marL="762300" indent="-342900" defTabSz="412750" hangingPunct="0">
              <a:spcAft>
                <a:spcPts val="600"/>
              </a:spcAft>
              <a:buSzPct val="100000"/>
              <a:buFont typeface="+mj-lt"/>
              <a:buAutoNum type="arabicParenR"/>
            </a:pPr>
            <a:r>
              <a:rPr lang="en-IE"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rPr>
              <a:t>Resources </a:t>
            </a:r>
            <a:endParaRPr lang="en-GB" sz="1700" kern="0" dirty="0">
              <a:solidFill>
                <a:srgbClr val="000000"/>
              </a:solidFill>
              <a:latin typeface="Arial" panose="020B0604020202020204" pitchFamily="34" charset="0"/>
              <a:ea typeface="Calibri" panose="020F0502020204030204" pitchFamily="34" charset="0"/>
              <a:cs typeface="Arial" panose="020B0604020202020204" pitchFamily="34" charset="0"/>
              <a:sym typeface="Helvetica Neue"/>
            </a:endParaRPr>
          </a:p>
          <a:p>
            <a:pPr marL="230400" indent="-230400" defTabSz="412750" hangingPunct="0">
              <a:lnSpc>
                <a:spcPct val="200000"/>
              </a:lnSpc>
              <a:spcBef>
                <a:spcPts val="200"/>
              </a:spcBef>
              <a:spcAft>
                <a:spcPts val="600"/>
              </a:spcAft>
              <a:buNone/>
            </a:pPr>
            <a:r>
              <a:rPr lang="en-US" sz="1700" dirty="0"/>
              <a:t>(</a:t>
            </a:r>
            <a:r>
              <a:rPr lang="en-US" sz="1700" b="1" dirty="0">
                <a:solidFill>
                  <a:srgbClr val="FF0000"/>
                </a:solidFill>
              </a:rPr>
              <a:t>not for PLP</a:t>
            </a:r>
            <a:r>
              <a:rPr lang="en-US" sz="1700" dirty="0"/>
              <a:t>) </a:t>
            </a:r>
            <a:r>
              <a:rPr lang="en-IE" sz="1700" kern="0" dirty="0">
                <a:solidFill>
                  <a:srgbClr val="000000"/>
                </a:solidFill>
                <a:latin typeface="Arial" panose="020B0604020202020204" pitchFamily="34" charset="0"/>
                <a:cs typeface="Arial" panose="020B0604020202020204" pitchFamily="34" charset="0"/>
                <a:sym typeface="Helvetica Neue"/>
              </a:rPr>
              <a:t>Possible bonus points:</a:t>
            </a:r>
          </a:p>
          <a:p>
            <a:pPr marL="648000" lvl="2" indent="-230400" defTabSz="412750" hangingPunct="0">
              <a:spcBef>
                <a:spcPts val="0"/>
              </a:spcBef>
              <a:spcAft>
                <a:spcPts val="600"/>
              </a:spcAft>
              <a:buSzPct val="140000"/>
            </a:pPr>
            <a:r>
              <a:rPr lang="en-IE" sz="1700" kern="0" dirty="0">
                <a:solidFill>
                  <a:srgbClr val="000000"/>
                </a:solidFill>
                <a:latin typeface="Arial" panose="020B0604020202020204" pitchFamily="34" charset="0"/>
                <a:cs typeface="Arial" panose="020B0604020202020204" pitchFamily="34" charset="0"/>
                <a:sym typeface="Helvetica Neue"/>
              </a:rPr>
              <a:t>Synergies between LIFE sub-programmes</a:t>
            </a:r>
          </a:p>
          <a:p>
            <a:pPr marL="648000" indent="-230400" defTabSz="412750" hangingPunct="0">
              <a:spcAft>
                <a:spcPts val="600"/>
              </a:spcAft>
              <a:buSzPct val="140000"/>
            </a:pPr>
            <a:r>
              <a:rPr lang="en-IE" sz="1700" kern="0" spc="-20" dirty="0">
                <a:solidFill>
                  <a:srgbClr val="000000"/>
                </a:solidFill>
                <a:latin typeface="Arial" panose="020B0604020202020204" pitchFamily="34" charset="0"/>
                <a:cs typeface="Arial" panose="020B0604020202020204" pitchFamily="34" charset="0"/>
                <a:sym typeface="Helvetica Neue"/>
              </a:rPr>
              <a:t>Outermost Regions and areas with specific needs and vulnerabilities </a:t>
            </a:r>
          </a:p>
          <a:p>
            <a:pPr marL="648000" indent="-230400" defTabSz="412750" hangingPunct="0">
              <a:spcAft>
                <a:spcPts val="600"/>
              </a:spcAft>
              <a:buSzPct val="140000"/>
            </a:pPr>
            <a:r>
              <a:rPr lang="en-IE" sz="1700" kern="0" dirty="0">
                <a:solidFill>
                  <a:srgbClr val="000000"/>
                </a:solidFill>
                <a:latin typeface="Arial" panose="020B0604020202020204" pitchFamily="34" charset="0"/>
                <a:cs typeface="Arial" panose="020B0604020202020204" pitchFamily="34" charset="0"/>
                <a:sym typeface="Helvetica Neue"/>
              </a:rPr>
              <a:t>Up-scaling r</a:t>
            </a:r>
            <a:r>
              <a:rPr lang="en-US" sz="1700" kern="0" dirty="0" err="1">
                <a:solidFill>
                  <a:srgbClr val="000000"/>
                </a:solidFill>
                <a:latin typeface="Arial" panose="020B0604020202020204" pitchFamily="34" charset="0"/>
                <a:cs typeface="Arial" panose="020B0604020202020204" pitchFamily="34" charset="0"/>
                <a:sym typeface="Helvetica Neue"/>
              </a:rPr>
              <a:t>esults</a:t>
            </a:r>
            <a:r>
              <a:rPr lang="en-US" sz="1700" kern="0" dirty="0">
                <a:solidFill>
                  <a:srgbClr val="000000"/>
                </a:solidFill>
                <a:latin typeface="Arial" panose="020B0604020202020204" pitchFamily="34" charset="0"/>
                <a:cs typeface="Arial" panose="020B0604020202020204" pitchFamily="34" charset="0"/>
                <a:sym typeface="Helvetica Neue"/>
              </a:rPr>
              <a:t> of other European Union funded projects</a:t>
            </a:r>
            <a:endParaRPr lang="en-IE" sz="1700" kern="0" dirty="0">
              <a:solidFill>
                <a:srgbClr val="000000"/>
              </a:solidFill>
              <a:latin typeface="Arial" panose="020B0604020202020204" pitchFamily="34" charset="0"/>
              <a:cs typeface="Arial" panose="020B0604020202020204" pitchFamily="34" charset="0"/>
              <a:sym typeface="Helvetica Neue"/>
            </a:endParaRPr>
          </a:p>
          <a:p>
            <a:pPr marL="648000" indent="-230400" defTabSz="412750" hangingPunct="0">
              <a:spcAft>
                <a:spcPts val="600"/>
              </a:spcAft>
              <a:buSzPct val="140000"/>
            </a:pPr>
            <a:r>
              <a:rPr lang="en-IE" sz="1700" kern="0" dirty="0">
                <a:solidFill>
                  <a:srgbClr val="000000"/>
                </a:solidFill>
                <a:latin typeface="Arial" panose="020B0604020202020204" pitchFamily="34" charset="0"/>
                <a:cs typeface="Arial" panose="020B0604020202020204" pitchFamily="34" charset="0"/>
                <a:sym typeface="Helvetica Neue"/>
              </a:rPr>
              <a:t>Exceptional catalytic potential</a:t>
            </a:r>
          </a:p>
          <a:p>
            <a:pPr marL="648000" indent="-230400" defTabSz="412750" hangingPunct="0">
              <a:spcAft>
                <a:spcPts val="600"/>
              </a:spcAft>
              <a:buSzPct val="140000"/>
            </a:pPr>
            <a:r>
              <a:rPr lang="en-IE" sz="1700" kern="0" dirty="0" err="1">
                <a:solidFill>
                  <a:srgbClr val="000000"/>
                </a:solidFill>
                <a:latin typeface="Arial" panose="020B0604020202020204" pitchFamily="34" charset="0"/>
                <a:cs typeface="Arial" panose="020B0604020202020204" pitchFamily="34" charset="0"/>
                <a:sym typeface="Helvetica Neue"/>
              </a:rPr>
              <a:t>Tansnational</a:t>
            </a:r>
            <a:r>
              <a:rPr lang="en-IE" sz="1700" kern="0" dirty="0">
                <a:solidFill>
                  <a:srgbClr val="000000"/>
                </a:solidFill>
                <a:latin typeface="Arial" panose="020B0604020202020204" pitchFamily="34" charset="0"/>
                <a:cs typeface="Arial" panose="020B0604020202020204" pitchFamily="34" charset="0"/>
                <a:sym typeface="Helvetica Neue"/>
              </a:rPr>
              <a:t> </a:t>
            </a:r>
            <a:r>
              <a:rPr lang="en-US" sz="1700" kern="0" dirty="0">
                <a:solidFill>
                  <a:srgbClr val="000000"/>
                </a:solidFill>
                <a:latin typeface="Arial" panose="020B0604020202020204" pitchFamily="34" charset="0"/>
                <a:cs typeface="Arial" panose="020B0604020202020204" pitchFamily="34" charset="0"/>
              </a:rPr>
              <a:t>cooperation among Member States </a:t>
            </a:r>
            <a:endParaRPr lang="en-IE" sz="1700" kern="0" dirty="0">
              <a:solidFill>
                <a:srgbClr val="000000"/>
              </a:solidFill>
              <a:latin typeface="Arial" panose="020B0604020202020204" pitchFamily="34" charset="0"/>
              <a:cs typeface="Arial" panose="020B0604020202020204" pitchFamily="34" charset="0"/>
              <a:sym typeface="Helvetica Neue"/>
            </a:endParaRPr>
          </a:p>
          <a:p>
            <a:pPr marL="230400" indent="-230400">
              <a:spcBef>
                <a:spcPts val="200"/>
              </a:spcBef>
              <a:spcAft>
                <a:spcPts val="1200"/>
              </a:spcAft>
            </a:pPr>
            <a:endParaRPr lang="en-GB" sz="1700" dirty="0">
              <a:latin typeface="Arial" panose="020B0604020202020204" pitchFamily="34" charset="0"/>
              <a:cs typeface="Arial" panose="020B0604020202020204" pitchFamily="34" charset="0"/>
            </a:endParaRPr>
          </a:p>
          <a:p>
            <a:pPr marL="230400" indent="-230400">
              <a:spcBef>
                <a:spcPts val="200"/>
              </a:spcBef>
              <a:spcAft>
                <a:spcPts val="1200"/>
              </a:spcAft>
            </a:pPr>
            <a:endParaRPr lang="fr-FR" sz="1700" dirty="0">
              <a:latin typeface="Arial" panose="020B0604020202020204" pitchFamily="34" charset="0"/>
              <a:cs typeface="Arial" panose="020B0604020202020204" pitchFamily="34" charset="0"/>
            </a:endParaRPr>
          </a:p>
        </p:txBody>
      </p:sp>
      <p:sp>
        <p:nvSpPr>
          <p:cNvPr id="3" name="Titre 2">
            <a:extLst>
              <a:ext uri="{FF2B5EF4-FFF2-40B4-BE49-F238E27FC236}">
                <a16:creationId xmlns:a16="http://schemas.microsoft.com/office/drawing/2014/main" id="{07A19231-E15F-4B44-AEB7-CAA2CD159FC8}"/>
              </a:ext>
            </a:extLst>
          </p:cNvPr>
          <p:cNvSpPr>
            <a:spLocks noGrp="1"/>
          </p:cNvSpPr>
          <p:nvPr>
            <p:ph type="title"/>
          </p:nvPr>
        </p:nvSpPr>
        <p:spPr/>
        <p:txBody>
          <a:bodyPr/>
          <a:lstStyle/>
          <a:p>
            <a:r>
              <a:rPr lang="fr-BE" dirty="0"/>
              <a:t/>
            </a:r>
            <a:br>
              <a:rPr lang="fr-BE" dirty="0"/>
            </a:br>
            <a:r>
              <a:rPr lang="fr-BE" dirty="0" err="1"/>
              <a:t>Award</a:t>
            </a:r>
            <a:r>
              <a:rPr lang="fr-BE" dirty="0"/>
              <a:t> </a:t>
            </a:r>
            <a:r>
              <a:rPr lang="fr-BE" dirty="0" err="1"/>
              <a:t>Criteria</a:t>
            </a:r>
            <a:r>
              <a:rPr lang="fr-BE" dirty="0"/>
              <a:t> for PLP </a:t>
            </a:r>
            <a:r>
              <a:rPr lang="fr-BE" dirty="0" err="1"/>
              <a:t>projects</a:t>
            </a:r>
            <a:r>
              <a:rPr lang="fr-BE" dirty="0"/>
              <a:t> and for Standard Action </a:t>
            </a:r>
            <a:r>
              <a:rPr lang="fr-BE" dirty="0" err="1"/>
              <a:t>Projects</a:t>
            </a:r>
            <a:r>
              <a:rPr lang="fr-BE" dirty="0"/>
              <a:t> (</a:t>
            </a:r>
            <a:r>
              <a:rPr lang="fr-BE" dirty="0" err="1"/>
              <a:t>SAPs</a:t>
            </a:r>
            <a:r>
              <a:rPr lang="fr-BE" dirty="0"/>
              <a:t>)</a:t>
            </a:r>
            <a:endParaRPr lang="fr-FR" dirty="0"/>
          </a:p>
        </p:txBody>
      </p:sp>
      <p:grpSp>
        <p:nvGrpSpPr>
          <p:cNvPr id="6" name="Groupe 5">
            <a:extLst>
              <a:ext uri="{FF2B5EF4-FFF2-40B4-BE49-F238E27FC236}">
                <a16:creationId xmlns:a16="http://schemas.microsoft.com/office/drawing/2014/main" id="{1AB3D197-9F0A-954D-9402-F63BA7ABB69A}"/>
              </a:ext>
            </a:extLst>
          </p:cNvPr>
          <p:cNvGrpSpPr/>
          <p:nvPr/>
        </p:nvGrpSpPr>
        <p:grpSpPr>
          <a:xfrm>
            <a:off x="8194510" y="1825625"/>
            <a:ext cx="3662130" cy="3566127"/>
            <a:chOff x="7824192" y="1825625"/>
            <a:chExt cx="3662130" cy="3566127"/>
          </a:xfrm>
        </p:grpSpPr>
        <p:sp>
          <p:nvSpPr>
            <p:cNvPr id="4" name="Rectangle : coins arrondis 3">
              <a:extLst>
                <a:ext uri="{FF2B5EF4-FFF2-40B4-BE49-F238E27FC236}">
                  <a16:creationId xmlns:a16="http://schemas.microsoft.com/office/drawing/2014/main" id="{93E116A9-8C15-6F47-B49F-7EADFF0985EB}"/>
                </a:ext>
              </a:extLst>
            </p:cNvPr>
            <p:cNvSpPr/>
            <p:nvPr/>
          </p:nvSpPr>
          <p:spPr>
            <a:xfrm>
              <a:off x="7824192" y="1825625"/>
              <a:ext cx="3662130" cy="3304517"/>
            </a:xfrm>
            <a:prstGeom prst="roundRect">
              <a:avLst/>
            </a:prstGeom>
            <a:solidFill>
              <a:schemeClr val="tx2"/>
            </a:solidFill>
            <a:ln>
              <a:solidFill>
                <a:schemeClr val="bg1"/>
              </a:solidFill>
            </a:ln>
            <a:effectLst>
              <a:reflection blurRad="6350" stA="52000" endA="300" endPos="350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83D1CAFC-2DC5-BD40-9C98-F55CE7DD4240}"/>
                </a:ext>
              </a:extLst>
            </p:cNvPr>
            <p:cNvSpPr txBox="1"/>
            <p:nvPr/>
          </p:nvSpPr>
          <p:spPr>
            <a:xfrm>
              <a:off x="7968208" y="1898488"/>
              <a:ext cx="3385593" cy="3493264"/>
            </a:xfrm>
            <a:prstGeom prst="rect">
              <a:avLst/>
            </a:prstGeom>
            <a:noFill/>
          </p:spPr>
          <p:txBody>
            <a:bodyPr wrap="square" rtlCol="0">
              <a:spAutoFit/>
            </a:bodyPr>
            <a:lstStyle/>
            <a:p>
              <a:pPr marL="360000" indent="-360000" algn="ctr" defTabSz="412750" fontAlgn="auto" hangingPunct="0">
                <a:spcBef>
                  <a:spcPts val="0"/>
                </a:spcBef>
                <a:spcAft>
                  <a:spcPts val="0"/>
                </a:spcAft>
              </a:pPr>
              <a:endParaRPr lang="en-IE" sz="1700" kern="0" dirty="0">
                <a:solidFill>
                  <a:schemeClr val="bg1"/>
                </a:solidFill>
                <a:ea typeface="Calibri" panose="020F0502020204030204" pitchFamily="34" charset="0"/>
                <a:cs typeface="Times New Roman" panose="02020603050405020304" pitchFamily="18" charset="0"/>
                <a:sym typeface="Helvetica Neue"/>
              </a:endParaRPr>
            </a:p>
            <a:p>
              <a:pPr marL="360000" indent="-360000" defTabSz="412750" fontAlgn="auto" hangingPunct="0">
                <a:spcBef>
                  <a:spcPts val="0"/>
                </a:spcBef>
                <a:spcAft>
                  <a:spcPts val="0"/>
                </a:spcAft>
                <a:buFont typeface="Arial" panose="020B0604020202020204" pitchFamily="34" charset="0"/>
                <a:buChar char="•"/>
              </a:pPr>
              <a:r>
                <a:rPr lang="en-IE" sz="1700" kern="0" dirty="0">
                  <a:solidFill>
                    <a:schemeClr val="bg1"/>
                  </a:solidFill>
                  <a:ea typeface="Calibri" panose="020F0502020204030204" pitchFamily="34" charset="0"/>
                  <a:cs typeface="Times New Roman" panose="02020603050405020304" pitchFamily="18" charset="0"/>
                  <a:sym typeface="Helvetica Neue"/>
                </a:rPr>
                <a:t>The award criteria are scored 0-20  and </a:t>
              </a:r>
              <a:r>
                <a:rPr lang="en-US" sz="1700" kern="0" dirty="0">
                  <a:solidFill>
                    <a:schemeClr val="bg1"/>
                  </a:solidFill>
                  <a:ea typeface="Calibri" panose="020F0502020204030204" pitchFamily="34" charset="0"/>
                  <a:cs typeface="Times New Roman" panose="02020603050405020304" pitchFamily="18" charset="0"/>
                  <a:sym typeface="Helvetica Neue"/>
                </a:rPr>
                <a:t>the score of criterion ‘Impact’ will be given a weight of 1,5.</a:t>
              </a:r>
            </a:p>
            <a:p>
              <a:pPr marL="360000" indent="-360000" algn="ctr" defTabSz="412750" fontAlgn="auto" hangingPunct="0">
                <a:spcBef>
                  <a:spcPts val="0"/>
                </a:spcBef>
                <a:spcAft>
                  <a:spcPts val="0"/>
                </a:spcAft>
              </a:pPr>
              <a:endParaRPr lang="en-IE" sz="1700" kern="0" dirty="0">
                <a:solidFill>
                  <a:schemeClr val="bg1"/>
                </a:solidFill>
                <a:ea typeface="Calibri" panose="020F0502020204030204" pitchFamily="34" charset="0"/>
                <a:cs typeface="Times New Roman" panose="02020603050405020304" pitchFamily="18" charset="0"/>
                <a:sym typeface="Helvetica Neue"/>
              </a:endParaRPr>
            </a:p>
            <a:p>
              <a:pPr marL="360000" indent="-360000" defTabSz="412750" fontAlgn="auto" hangingPunct="0">
                <a:spcBef>
                  <a:spcPts val="0"/>
                </a:spcBef>
                <a:spcAft>
                  <a:spcPts val="0"/>
                </a:spcAft>
                <a:buFont typeface="Arial" panose="020B0604020202020204" pitchFamily="34" charset="0"/>
                <a:buChar char="•"/>
              </a:pPr>
              <a:r>
                <a:rPr lang="en-US" sz="1700" dirty="0">
                  <a:solidFill>
                    <a:schemeClr val="bg1"/>
                  </a:solidFill>
                </a:rPr>
                <a:t>(</a:t>
              </a:r>
              <a:r>
                <a:rPr lang="en-US" sz="1700" b="1" dirty="0">
                  <a:solidFill>
                    <a:srgbClr val="FFFF00"/>
                  </a:solidFill>
                </a:rPr>
                <a:t>not for PLP</a:t>
              </a:r>
              <a:r>
                <a:rPr lang="en-US" sz="1700" dirty="0">
                  <a:solidFill>
                    <a:schemeClr val="bg1"/>
                  </a:solidFill>
                </a:rPr>
                <a:t>) </a:t>
              </a:r>
              <a:r>
                <a:rPr lang="en-US" sz="1700" kern="0" dirty="0">
                  <a:solidFill>
                    <a:schemeClr val="bg1"/>
                  </a:solidFill>
                  <a:ea typeface="Calibri" panose="020F0502020204030204" pitchFamily="34" charset="0"/>
                  <a:cs typeface="Times New Roman" panose="02020603050405020304" pitchFamily="18" charset="0"/>
                  <a:sym typeface="Helvetica Neue"/>
                </a:rPr>
                <a:t>The bonuses are based on yes/no criteria. They do not foresee a graduation: either 0 or 2 points are assigned to each proposal</a:t>
              </a:r>
              <a:endParaRPr lang="en-IE" sz="1700" kern="0" dirty="0">
                <a:solidFill>
                  <a:schemeClr val="bg1"/>
                </a:solidFill>
                <a:ea typeface="Calibri" panose="020F0502020204030204" pitchFamily="34" charset="0"/>
                <a:cs typeface="Times New Roman" panose="02020603050405020304" pitchFamily="18" charset="0"/>
                <a:sym typeface="Helvetica Neue"/>
              </a:endParaRPr>
            </a:p>
            <a:p>
              <a:pPr marL="360000" indent="-360000" defTabSz="412750" fontAlgn="auto" hangingPunct="0">
                <a:spcBef>
                  <a:spcPts val="0"/>
                </a:spcBef>
                <a:spcAft>
                  <a:spcPts val="0"/>
                </a:spcAft>
              </a:pPr>
              <a:endParaRPr lang="en-GB" sz="1700" kern="0" dirty="0">
                <a:solidFill>
                  <a:schemeClr val="bg1"/>
                </a:solidFill>
                <a:ea typeface="Calibri" panose="020F0502020204030204" pitchFamily="34" charset="0"/>
                <a:cs typeface="Times New Roman" panose="02020603050405020304" pitchFamily="18" charset="0"/>
                <a:sym typeface="Helvetica Neue"/>
              </a:endParaRPr>
            </a:p>
          </p:txBody>
        </p:sp>
      </p:grpSp>
    </p:spTree>
    <p:extLst>
      <p:ext uri="{BB962C8B-B14F-4D97-AF65-F5344CB8AC3E}">
        <p14:creationId xmlns:p14="http://schemas.microsoft.com/office/powerpoint/2010/main" val="217487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829045-081F-C642-AF46-5E70280BA15B}"/>
              </a:ext>
            </a:extLst>
          </p:cNvPr>
          <p:cNvSpPr>
            <a:spLocks noGrp="1"/>
          </p:cNvSpPr>
          <p:nvPr>
            <p:ph idx="1"/>
          </p:nvPr>
        </p:nvSpPr>
        <p:spPr>
          <a:xfrm>
            <a:off x="838199" y="1825625"/>
            <a:ext cx="10082337" cy="3881904"/>
          </a:xfrm>
        </p:spPr>
        <p:txBody>
          <a:bodyPr/>
          <a:lstStyle/>
          <a:p>
            <a:pPr marL="0" indent="0">
              <a:buNone/>
            </a:pPr>
            <a:r>
              <a:rPr lang="en-US" b="1" dirty="0">
                <a:solidFill>
                  <a:schemeClr val="tx2"/>
                </a:solidFill>
              </a:rPr>
              <a:t>1. Relevance</a:t>
            </a:r>
            <a:r>
              <a:rPr lang="en-US" b="1" dirty="0"/>
              <a:t> </a:t>
            </a:r>
            <a:r>
              <a:rPr lang="en-US" sz="1700" dirty="0"/>
              <a:t>(0-20 points)</a:t>
            </a:r>
            <a:endParaRPr lang="fr-BE" sz="1700" dirty="0"/>
          </a:p>
          <a:p>
            <a:pPr marL="648000" lvl="1" algn="just">
              <a:spcBef>
                <a:spcPts val="200"/>
              </a:spcBef>
              <a:buSzPct val="140000"/>
            </a:pPr>
            <a:r>
              <a:rPr lang="en-US" sz="1700" dirty="0"/>
              <a:t> Relevance of the contribution to one or several of the specific objectives of the LIFE Programme and the targeted sub-</a:t>
            </a:r>
            <a:r>
              <a:rPr lang="en-US" sz="1700" dirty="0" err="1"/>
              <a:t>programme</a:t>
            </a:r>
            <a:r>
              <a:rPr lang="en-US" sz="1700" dirty="0"/>
              <a:t> </a:t>
            </a:r>
          </a:p>
          <a:p>
            <a:pPr marL="648000" lvl="1" algn="just">
              <a:spcBef>
                <a:spcPts val="200"/>
              </a:spcBef>
              <a:buSzPct val="140000"/>
            </a:pPr>
            <a:r>
              <a:rPr lang="en-US" sz="1700" dirty="0"/>
              <a:t>Extent to which the proposal is in line with the description included in the call for proposals, including, where relevant, its specific priorities </a:t>
            </a:r>
          </a:p>
          <a:p>
            <a:pPr marL="648000" lvl="1" algn="just">
              <a:spcBef>
                <a:spcPts val="200"/>
              </a:spcBef>
              <a:buSzPct val="140000"/>
            </a:pPr>
            <a:r>
              <a:rPr lang="en-US" sz="1700" dirty="0"/>
              <a:t>Concept and methodology: soundness of the overall intervention logic </a:t>
            </a:r>
          </a:p>
          <a:p>
            <a:pPr marL="648000" lvl="1" algn="just">
              <a:spcBef>
                <a:spcPts val="200"/>
              </a:spcBef>
              <a:buSzPct val="140000"/>
            </a:pPr>
            <a:r>
              <a:rPr lang="en-US" sz="1700" dirty="0"/>
              <a:t>(</a:t>
            </a:r>
            <a:r>
              <a:rPr lang="en-US" sz="1700" b="1" dirty="0">
                <a:solidFill>
                  <a:srgbClr val="FF0000"/>
                </a:solidFill>
              </a:rPr>
              <a:t>not for PLP</a:t>
            </a:r>
            <a:r>
              <a:rPr lang="en-US" sz="1700" dirty="0"/>
              <a:t>) Extent to which the proposal offers co-benefits and promotes synergies with other policy areas relevant for achieving environment and climate policy objectives </a:t>
            </a:r>
            <a:endParaRPr lang="fr-FR" sz="1700" dirty="0"/>
          </a:p>
        </p:txBody>
      </p:sp>
      <p:sp>
        <p:nvSpPr>
          <p:cNvPr id="3" name="Titre 2">
            <a:extLst>
              <a:ext uri="{FF2B5EF4-FFF2-40B4-BE49-F238E27FC236}">
                <a16:creationId xmlns:a16="http://schemas.microsoft.com/office/drawing/2014/main" id="{EE975A42-33B3-AF47-8290-0E7C70A9AAC5}"/>
              </a:ext>
            </a:extLst>
          </p:cNvPr>
          <p:cNvSpPr>
            <a:spLocks noGrp="1"/>
          </p:cNvSpPr>
          <p:nvPr>
            <p:ph type="title"/>
          </p:nvPr>
        </p:nvSpPr>
        <p:spPr/>
        <p:txBody>
          <a:bodyPr/>
          <a:lstStyle/>
          <a:p>
            <a:r>
              <a:rPr lang="en-US" dirty="0"/>
              <a:t>Award criteria</a:t>
            </a:r>
            <a:endParaRPr lang="fr-FR" dirty="0"/>
          </a:p>
        </p:txBody>
      </p:sp>
    </p:spTree>
    <p:extLst>
      <p:ext uri="{BB962C8B-B14F-4D97-AF65-F5344CB8AC3E}">
        <p14:creationId xmlns:p14="http://schemas.microsoft.com/office/powerpoint/2010/main" val="2502656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829045-081F-C642-AF46-5E70280BA15B}"/>
              </a:ext>
            </a:extLst>
          </p:cNvPr>
          <p:cNvSpPr>
            <a:spLocks noGrp="1"/>
          </p:cNvSpPr>
          <p:nvPr>
            <p:ph idx="1"/>
          </p:nvPr>
        </p:nvSpPr>
        <p:spPr>
          <a:xfrm>
            <a:off x="838199" y="1825625"/>
            <a:ext cx="10082337" cy="3881904"/>
          </a:xfrm>
        </p:spPr>
        <p:txBody>
          <a:bodyPr/>
          <a:lstStyle/>
          <a:p>
            <a:pPr marL="0" indent="0">
              <a:buNone/>
            </a:pPr>
            <a:r>
              <a:rPr lang="en-US" b="1" dirty="0">
                <a:solidFill>
                  <a:schemeClr val="tx2"/>
                </a:solidFill>
              </a:rPr>
              <a:t>3. Impact</a:t>
            </a:r>
            <a:r>
              <a:rPr lang="en-US" sz="1700" dirty="0"/>
              <a:t> (0-20 points)</a:t>
            </a:r>
            <a:endParaRPr lang="fr-BE" sz="1700" dirty="0"/>
          </a:p>
          <a:p>
            <a:pPr marL="648000" lvl="1" algn="just">
              <a:spcBef>
                <a:spcPts val="200"/>
              </a:spcBef>
              <a:buSzPct val="140000"/>
            </a:pPr>
            <a:r>
              <a:rPr lang="en-US" sz="1700" dirty="0"/>
              <a:t> Ambition and credibility of impacts expected during and/or after the project due to the activities, including ensuring that no substantial harm is done to the other specific objectives of the LIFE Programme</a:t>
            </a:r>
          </a:p>
          <a:p>
            <a:pPr marL="648000" lvl="1" algn="just">
              <a:spcBef>
                <a:spcPts val="200"/>
              </a:spcBef>
              <a:buSzPct val="140000"/>
            </a:pPr>
            <a:r>
              <a:rPr lang="en-US" sz="1700" dirty="0"/>
              <a:t>Sustainability of the project results after the end of the project </a:t>
            </a:r>
          </a:p>
          <a:p>
            <a:pPr marL="648000" lvl="1" algn="just">
              <a:spcBef>
                <a:spcPts val="200"/>
              </a:spcBef>
              <a:buSzPct val="140000"/>
            </a:pPr>
            <a:r>
              <a:rPr lang="en-US" sz="1700" dirty="0"/>
              <a:t>Quality of the measures for the exploitation of project results </a:t>
            </a:r>
          </a:p>
          <a:p>
            <a:pPr marL="648000" lvl="1" algn="just">
              <a:spcBef>
                <a:spcPts val="200"/>
              </a:spcBef>
              <a:buSzPct val="140000"/>
            </a:pPr>
            <a:r>
              <a:rPr lang="en-US" sz="1700" dirty="0"/>
              <a:t>(</a:t>
            </a:r>
            <a:r>
              <a:rPr lang="en-US" sz="1700" b="1" dirty="0">
                <a:solidFill>
                  <a:srgbClr val="FF0000"/>
                </a:solidFill>
              </a:rPr>
              <a:t>not for PLP</a:t>
            </a:r>
            <a:r>
              <a:rPr lang="en-US" sz="1700" dirty="0"/>
              <a:t>) Potential for the project results to be replicated in the same or other sectors or places, or to be up-scaled by public or private actors or through </a:t>
            </a:r>
            <a:r>
              <a:rPr lang="en-US" sz="1700" dirty="0" err="1"/>
              <a:t>mobilising</a:t>
            </a:r>
            <a:r>
              <a:rPr lang="en-US" sz="1700" dirty="0"/>
              <a:t> larger investments or financial resources (catalytic potential).</a:t>
            </a:r>
          </a:p>
        </p:txBody>
      </p:sp>
      <p:sp>
        <p:nvSpPr>
          <p:cNvPr id="3" name="Titre 2">
            <a:extLst>
              <a:ext uri="{FF2B5EF4-FFF2-40B4-BE49-F238E27FC236}">
                <a16:creationId xmlns:a16="http://schemas.microsoft.com/office/drawing/2014/main" id="{EE975A42-33B3-AF47-8290-0E7C70A9AAC5}"/>
              </a:ext>
            </a:extLst>
          </p:cNvPr>
          <p:cNvSpPr>
            <a:spLocks noGrp="1"/>
          </p:cNvSpPr>
          <p:nvPr>
            <p:ph type="title"/>
          </p:nvPr>
        </p:nvSpPr>
        <p:spPr/>
        <p:txBody>
          <a:bodyPr/>
          <a:lstStyle/>
          <a:p>
            <a:r>
              <a:rPr lang="en-US" dirty="0"/>
              <a:t>Award criteria</a:t>
            </a:r>
            <a:endParaRPr lang="fr-FR" dirty="0"/>
          </a:p>
        </p:txBody>
      </p:sp>
      <p:sp>
        <p:nvSpPr>
          <p:cNvPr id="4" name="Rectangle 3">
            <a:extLst>
              <a:ext uri="{FF2B5EF4-FFF2-40B4-BE49-F238E27FC236}">
                <a16:creationId xmlns:a16="http://schemas.microsoft.com/office/drawing/2014/main" id="{F193C11E-B9B3-5945-B7DD-E2DB354DD9BC}"/>
              </a:ext>
            </a:extLst>
          </p:cNvPr>
          <p:cNvSpPr/>
          <p:nvPr/>
        </p:nvSpPr>
        <p:spPr>
          <a:xfrm>
            <a:off x="5663952" y="461095"/>
            <a:ext cx="6096000" cy="353943"/>
          </a:xfrm>
          <a:prstGeom prst="rect">
            <a:avLst/>
          </a:prstGeom>
        </p:spPr>
        <p:txBody>
          <a:bodyPr>
            <a:spAutoFit/>
          </a:bodyPr>
          <a:lstStyle/>
          <a:p>
            <a:endParaRPr lang="fr-BE" sz="1700" dirty="0"/>
          </a:p>
        </p:txBody>
      </p:sp>
    </p:spTree>
    <p:extLst>
      <p:ext uri="{BB962C8B-B14F-4D97-AF65-F5344CB8AC3E}">
        <p14:creationId xmlns:p14="http://schemas.microsoft.com/office/powerpoint/2010/main" val="169727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1930" y="233240"/>
            <a:ext cx="10515600" cy="656334"/>
          </a:xfrm>
        </p:spPr>
        <p:txBody>
          <a:bodyPr>
            <a:noAutofit/>
          </a:bodyPr>
          <a:lstStyle/>
          <a:p>
            <a:r>
              <a:rPr lang="en-GB" sz="3200" b="1" dirty="0"/>
              <a:t>LIFE 2021-2027</a:t>
            </a:r>
            <a:r>
              <a:rPr lang="en-GB" sz="3200" dirty="0"/>
              <a:t>: </a:t>
            </a:r>
            <a:r>
              <a:rPr lang="en-US" sz="3200" dirty="0"/>
              <a:t>total budget of €5.4 billion</a:t>
            </a:r>
            <a:endParaRPr lang="en-IE" sz="3200" dirty="0"/>
          </a:p>
        </p:txBody>
      </p:sp>
      <p:grpSp>
        <p:nvGrpSpPr>
          <p:cNvPr id="26" name="Group 25"/>
          <p:cNvGrpSpPr/>
          <p:nvPr/>
        </p:nvGrpSpPr>
        <p:grpSpPr>
          <a:xfrm>
            <a:off x="1197418" y="1117600"/>
            <a:ext cx="9267833" cy="5373796"/>
            <a:chOff x="971507" y="1280903"/>
            <a:chExt cx="8879845" cy="5062343"/>
          </a:xfrm>
        </p:grpSpPr>
        <p:sp>
          <p:nvSpPr>
            <p:cNvPr id="14" name="Right Arrow 13"/>
            <p:cNvSpPr/>
            <p:nvPr/>
          </p:nvSpPr>
          <p:spPr>
            <a:xfrm>
              <a:off x="6192708" y="3836572"/>
              <a:ext cx="581917" cy="2506674"/>
            </a:xfrm>
            <a:prstGeom prst="rightArrow">
              <a:avLst/>
            </a:prstGeom>
            <a:solidFill>
              <a:srgbClr val="FFFF99"/>
            </a:solidFill>
            <a:ln w="25400" cap="flat">
              <a:solidFill>
                <a:srgbClr val="FFFF99"/>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en-GB" kern="0">
                <a:solidFill>
                  <a:schemeClr val="tx1"/>
                </a:solidFill>
                <a:latin typeface="Calibri"/>
                <a:ea typeface="Calibri"/>
                <a:cs typeface="Calibri"/>
                <a:sym typeface="Calibri"/>
              </a:endParaRPr>
            </a:p>
          </p:txBody>
        </p:sp>
        <p:grpSp>
          <p:nvGrpSpPr>
            <p:cNvPr id="3" name="Group 2"/>
            <p:cNvGrpSpPr/>
            <p:nvPr/>
          </p:nvGrpSpPr>
          <p:grpSpPr>
            <a:xfrm>
              <a:off x="971507" y="1396994"/>
              <a:ext cx="8879845" cy="4754485"/>
              <a:chOff x="971507" y="1396994"/>
              <a:chExt cx="8879845" cy="4754485"/>
            </a:xfrm>
          </p:grpSpPr>
          <p:sp>
            <p:nvSpPr>
              <p:cNvPr id="4" name="Rounded Rectangle 3"/>
              <p:cNvSpPr/>
              <p:nvPr/>
            </p:nvSpPr>
            <p:spPr>
              <a:xfrm>
                <a:off x="6947419" y="2121678"/>
                <a:ext cx="2903933" cy="3842158"/>
              </a:xfrm>
              <a:prstGeom prst="roundRect">
                <a:avLst/>
              </a:prstGeom>
              <a:solidFill>
                <a:schemeClr val="accent2">
                  <a:lumMod val="40000"/>
                  <a:lumOff val="60000"/>
                </a:schemeClr>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fr-BE" sz="6000" kern="0" dirty="0">
                  <a:solidFill>
                    <a:schemeClr val="tx1"/>
                  </a:solidFill>
                  <a:latin typeface="Calibri"/>
                  <a:cs typeface="Calibri"/>
                  <a:sym typeface="Calibri"/>
                </a:endParaRPr>
              </a:p>
              <a:p>
                <a:pPr fontAlgn="auto" hangingPunct="0">
                  <a:spcBef>
                    <a:spcPts val="0"/>
                  </a:spcBef>
                  <a:spcAft>
                    <a:spcPts val="0"/>
                  </a:spcAft>
                  <a:defRPr/>
                </a:pPr>
                <a:endParaRPr lang="fr-BE" sz="6000" kern="0" dirty="0">
                  <a:solidFill>
                    <a:schemeClr val="tx1"/>
                  </a:solidFill>
                  <a:latin typeface="Calibri"/>
                  <a:cs typeface="Calibri"/>
                  <a:sym typeface="Calibri"/>
                </a:endParaRPr>
              </a:p>
              <a:p>
                <a:pPr fontAlgn="auto" hangingPunct="0">
                  <a:spcBef>
                    <a:spcPts val="0"/>
                  </a:spcBef>
                  <a:spcAft>
                    <a:spcPts val="0"/>
                  </a:spcAft>
                  <a:defRPr/>
                </a:pPr>
                <a:endParaRPr lang="fr-BE" sz="6000" kern="0" dirty="0">
                  <a:solidFill>
                    <a:schemeClr val="tx1"/>
                  </a:solidFill>
                  <a:latin typeface="Calibri"/>
                  <a:cs typeface="Calibri"/>
                  <a:sym typeface="Calibri"/>
                </a:endParaRPr>
              </a:p>
              <a:p>
                <a:pPr fontAlgn="auto" hangingPunct="0">
                  <a:spcBef>
                    <a:spcPts val="0"/>
                  </a:spcBef>
                  <a:spcAft>
                    <a:spcPts val="0"/>
                  </a:spcAft>
                  <a:defRPr/>
                </a:pPr>
                <a:endParaRPr lang="en-GB" sz="6000" kern="0" dirty="0">
                  <a:solidFill>
                    <a:schemeClr val="tx1"/>
                  </a:solidFill>
                  <a:latin typeface="Calibri"/>
                  <a:cs typeface="Calibri"/>
                  <a:sym typeface="Calibri"/>
                </a:endParaRPr>
              </a:p>
            </p:txBody>
          </p:sp>
          <p:sp>
            <p:nvSpPr>
              <p:cNvPr id="5" name="Rounded Rectangle 4"/>
              <p:cNvSpPr/>
              <p:nvPr/>
            </p:nvSpPr>
            <p:spPr>
              <a:xfrm>
                <a:off x="7055056" y="3991363"/>
                <a:ext cx="2649260" cy="991750"/>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hangingPunct="0">
                  <a:lnSpc>
                    <a:spcPts val="1100"/>
                  </a:lnSpc>
                  <a:spcAft>
                    <a:spcPts val="400"/>
                  </a:spcAft>
                  <a:defRPr/>
                </a:pPr>
                <a:r>
                  <a:rPr lang="de-DE" sz="1100" u="sng" kern="0" dirty="0">
                    <a:cs typeface="Calibri"/>
                    <a:sym typeface="Calibri"/>
                  </a:rPr>
                  <a:t>On </a:t>
                </a:r>
                <a:r>
                  <a:rPr lang="de-DE" sz="1100" u="sng" kern="0" dirty="0" err="1">
                    <a:cs typeface="Calibri"/>
                    <a:sym typeface="Calibri"/>
                  </a:rPr>
                  <a:t>legislation</a:t>
                </a:r>
                <a:r>
                  <a:rPr lang="de-DE" sz="1100" u="sng" kern="0" dirty="0">
                    <a:cs typeface="Calibri"/>
                    <a:sym typeface="Calibri"/>
                  </a:rPr>
                  <a:t> and </a:t>
                </a:r>
                <a:r>
                  <a:rPr lang="de-DE" sz="1100" u="sng" kern="0" dirty="0" err="1">
                    <a:cs typeface="Calibri"/>
                    <a:sym typeface="Calibri"/>
                  </a:rPr>
                  <a:t>policies</a:t>
                </a:r>
                <a:endParaRPr lang="de-DE" sz="1100" u="sng" kern="0" dirty="0">
                  <a:cs typeface="Calibri"/>
                  <a:sym typeface="Calibri"/>
                </a:endParaRPr>
              </a:p>
              <a:p>
                <a:pPr marL="171450" indent="-171450" hangingPunct="0">
                  <a:lnSpc>
                    <a:spcPts val="1100"/>
                  </a:lnSpc>
                  <a:spcAft>
                    <a:spcPts val="400"/>
                  </a:spcAft>
                  <a:buFont typeface="Arial" panose="020B0604020202020204" pitchFamily="34" charset="0"/>
                  <a:buChar char="•"/>
                  <a:defRPr/>
                </a:pPr>
                <a:r>
                  <a:rPr lang="en-US" altLang="en-US" sz="1100" kern="0" dirty="0">
                    <a:cs typeface="Calibri"/>
                    <a:sym typeface="Calibri"/>
                  </a:rPr>
                  <a:t>Support their development, monitoring and enforcement</a:t>
                </a:r>
              </a:p>
              <a:p>
                <a:pPr marL="171450" indent="-171450" hangingPunct="0">
                  <a:lnSpc>
                    <a:spcPts val="1100"/>
                  </a:lnSpc>
                  <a:spcAft>
                    <a:spcPts val="400"/>
                  </a:spcAft>
                  <a:buFont typeface="Arial" panose="020B0604020202020204" pitchFamily="34" charset="0"/>
                  <a:buChar char="•"/>
                  <a:defRPr/>
                </a:pPr>
                <a:r>
                  <a:rPr lang="en-US" altLang="en-US" sz="1100" kern="0" dirty="0">
                    <a:cs typeface="Calibri"/>
                    <a:sym typeface="Calibri"/>
                  </a:rPr>
                  <a:t>Help Member States to improve their implementation</a:t>
                </a:r>
                <a:endParaRPr lang="fr-BE" sz="1100" kern="0" dirty="0">
                  <a:cs typeface="Calibri"/>
                  <a:sym typeface="Calibri"/>
                </a:endParaRPr>
              </a:p>
            </p:txBody>
          </p:sp>
          <p:graphicFrame>
            <p:nvGraphicFramePr>
              <p:cNvPr id="7" name="Diagram 6"/>
              <p:cNvGraphicFramePr/>
              <p:nvPr/>
            </p:nvGraphicFramePr>
            <p:xfrm>
              <a:off x="2810370" y="1916832"/>
              <a:ext cx="5625804" cy="42346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ounded Rectangle 7"/>
              <p:cNvSpPr/>
              <p:nvPr/>
            </p:nvSpPr>
            <p:spPr>
              <a:xfrm>
                <a:off x="7077161" y="5035110"/>
                <a:ext cx="2605049" cy="898188"/>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lnSpc>
                    <a:spcPts val="1100"/>
                  </a:lnSpc>
                  <a:spcBef>
                    <a:spcPts val="0"/>
                  </a:spcBef>
                  <a:spcAft>
                    <a:spcPts val="400"/>
                  </a:spcAft>
                  <a:defRPr/>
                </a:pPr>
                <a:r>
                  <a:rPr lang="de-DE" sz="1100" u="sng" kern="0" dirty="0">
                    <a:solidFill>
                      <a:schemeClr val="tx1"/>
                    </a:solidFill>
                    <a:cs typeface="Calibri"/>
                    <a:sym typeface="Calibri"/>
                  </a:rPr>
                  <a:t>Project </a:t>
                </a:r>
                <a:r>
                  <a:rPr lang="de-DE" sz="1100" u="sng" kern="0" dirty="0" err="1">
                    <a:solidFill>
                      <a:schemeClr val="tx1"/>
                    </a:solidFill>
                    <a:cs typeface="Calibri"/>
                    <a:sym typeface="Calibri"/>
                  </a:rPr>
                  <a:t>beneficiaries</a:t>
                </a:r>
                <a:r>
                  <a:rPr lang="de-DE" sz="1100" u="sng" kern="0" dirty="0">
                    <a:solidFill>
                      <a:schemeClr val="tx1"/>
                    </a:solidFill>
                    <a:cs typeface="Calibri"/>
                    <a:sym typeface="Calibri"/>
                  </a:rPr>
                  <a:t> </a:t>
                </a:r>
                <a:r>
                  <a:rPr lang="de-DE" sz="1100" u="sng" kern="0" dirty="0" err="1">
                    <a:solidFill>
                      <a:schemeClr val="tx1"/>
                    </a:solidFill>
                    <a:cs typeface="Calibri"/>
                    <a:sym typeface="Calibri"/>
                  </a:rPr>
                  <a:t>are</a:t>
                </a:r>
                <a:r>
                  <a:rPr lang="de-DE" sz="1100" u="sng" kern="0" dirty="0">
                    <a:solidFill>
                      <a:schemeClr val="tx1"/>
                    </a:solidFill>
                    <a:cs typeface="Calibri"/>
                    <a:sym typeface="Calibri"/>
                  </a:rPr>
                  <a:t>: </a:t>
                </a:r>
              </a:p>
              <a:p>
                <a:pPr fontAlgn="auto" hangingPunct="0">
                  <a:lnSpc>
                    <a:spcPts val="1100"/>
                  </a:lnSpc>
                  <a:spcBef>
                    <a:spcPts val="0"/>
                  </a:spcBef>
                  <a:spcAft>
                    <a:spcPts val="400"/>
                  </a:spcAft>
                  <a:defRPr/>
                </a:pPr>
                <a:r>
                  <a:rPr lang="de-DE" sz="1100" kern="0" dirty="0">
                    <a:solidFill>
                      <a:schemeClr val="tx1"/>
                    </a:solidFill>
                    <a:cs typeface="Calibri"/>
                    <a:sym typeface="Calibri"/>
                  </a:rPr>
                  <a:t>1/3  private </a:t>
                </a:r>
                <a:r>
                  <a:rPr lang="de-DE" sz="1100" kern="0" dirty="0" err="1">
                    <a:solidFill>
                      <a:schemeClr val="tx1"/>
                    </a:solidFill>
                    <a:cs typeface="Calibri"/>
                    <a:sym typeface="Calibri"/>
                  </a:rPr>
                  <a:t>enterprises</a:t>
                </a:r>
                <a:endParaRPr lang="de-DE" sz="1100" kern="0" dirty="0">
                  <a:solidFill>
                    <a:schemeClr val="tx1"/>
                  </a:solidFill>
                  <a:cs typeface="Calibri"/>
                  <a:sym typeface="Calibri"/>
                </a:endParaRPr>
              </a:p>
              <a:p>
                <a:pPr fontAlgn="auto" hangingPunct="0">
                  <a:lnSpc>
                    <a:spcPts val="1100"/>
                  </a:lnSpc>
                  <a:spcBef>
                    <a:spcPts val="0"/>
                  </a:spcBef>
                  <a:spcAft>
                    <a:spcPts val="400"/>
                  </a:spcAft>
                  <a:defRPr/>
                </a:pPr>
                <a:r>
                  <a:rPr lang="de-DE" sz="1100" kern="0" spc="-60" dirty="0">
                    <a:solidFill>
                      <a:schemeClr val="tx1"/>
                    </a:solidFill>
                    <a:cs typeface="Calibri"/>
                    <a:sym typeface="Calibri"/>
                  </a:rPr>
                  <a:t>1/3    NGOs </a:t>
                </a:r>
                <a:r>
                  <a:rPr lang="de-DE" sz="1100" kern="0" spc="-60" dirty="0" err="1">
                    <a:solidFill>
                      <a:schemeClr val="tx1"/>
                    </a:solidFill>
                    <a:cs typeface="Calibri"/>
                    <a:sym typeface="Calibri"/>
                  </a:rPr>
                  <a:t>and</a:t>
                </a:r>
                <a:r>
                  <a:rPr lang="de-DE" sz="1100" kern="0" spc="-60" dirty="0">
                    <a:solidFill>
                      <a:schemeClr val="tx1"/>
                    </a:solidFill>
                    <a:cs typeface="Calibri"/>
                    <a:sym typeface="Calibri"/>
                  </a:rPr>
                  <a:t> </a:t>
                </a:r>
                <a:r>
                  <a:rPr lang="de-DE" sz="1100" kern="0" spc="-60" dirty="0" err="1">
                    <a:solidFill>
                      <a:schemeClr val="tx1"/>
                    </a:solidFill>
                    <a:cs typeface="Calibri"/>
                    <a:sym typeface="Calibri"/>
                  </a:rPr>
                  <a:t>civil</a:t>
                </a:r>
                <a:r>
                  <a:rPr lang="de-DE" sz="1100" kern="0" spc="-60" dirty="0">
                    <a:solidFill>
                      <a:schemeClr val="tx1"/>
                    </a:solidFill>
                    <a:cs typeface="Calibri"/>
                    <a:sym typeface="Calibri"/>
                  </a:rPr>
                  <a:t> </a:t>
                </a:r>
                <a:r>
                  <a:rPr lang="de-DE" sz="1100" kern="0" spc="-60" dirty="0" err="1">
                    <a:solidFill>
                      <a:schemeClr val="tx1"/>
                    </a:solidFill>
                    <a:cs typeface="Calibri"/>
                    <a:sym typeface="Calibri"/>
                  </a:rPr>
                  <a:t>society</a:t>
                </a:r>
                <a:r>
                  <a:rPr lang="de-DE" sz="1100" kern="0" spc="-60" dirty="0">
                    <a:solidFill>
                      <a:schemeClr val="tx1"/>
                    </a:solidFill>
                    <a:cs typeface="Calibri"/>
                    <a:sym typeface="Calibri"/>
                  </a:rPr>
                  <a:t> </a:t>
                </a:r>
                <a:r>
                  <a:rPr lang="de-DE" sz="1100" kern="0" spc="-60" dirty="0" err="1">
                    <a:solidFill>
                      <a:schemeClr val="tx1"/>
                    </a:solidFill>
                    <a:cs typeface="Calibri"/>
                    <a:sym typeface="Calibri"/>
                  </a:rPr>
                  <a:t>organisations</a:t>
                </a:r>
                <a:endParaRPr lang="de-DE" sz="1100" kern="0" spc="-60" dirty="0">
                  <a:solidFill>
                    <a:schemeClr val="tx1"/>
                  </a:solidFill>
                  <a:cs typeface="Calibri"/>
                  <a:sym typeface="Calibri"/>
                </a:endParaRPr>
              </a:p>
              <a:p>
                <a:pPr fontAlgn="auto" hangingPunct="0">
                  <a:lnSpc>
                    <a:spcPts val="1100"/>
                  </a:lnSpc>
                  <a:spcBef>
                    <a:spcPts val="0"/>
                  </a:spcBef>
                  <a:spcAft>
                    <a:spcPts val="400"/>
                  </a:spcAft>
                  <a:defRPr/>
                </a:pPr>
                <a:r>
                  <a:rPr lang="en-US" altLang="en-US" sz="1100" kern="0" dirty="0">
                    <a:solidFill>
                      <a:schemeClr val="tx1"/>
                    </a:solidFill>
                    <a:cs typeface="Calibri"/>
                    <a:sym typeface="Calibri"/>
                  </a:rPr>
                  <a:t>1/3   public authorities</a:t>
                </a:r>
                <a:endParaRPr lang="fr-BE" sz="1100" kern="0" dirty="0">
                  <a:solidFill>
                    <a:schemeClr val="tx1"/>
                  </a:solidFill>
                  <a:cs typeface="Calibri"/>
                  <a:sym typeface="Calibri"/>
                </a:endParaRPr>
              </a:p>
            </p:txBody>
          </p:sp>
          <p:sp>
            <p:nvSpPr>
              <p:cNvPr id="9" name="Rounded Rectangle 8"/>
              <p:cNvSpPr/>
              <p:nvPr/>
            </p:nvSpPr>
            <p:spPr>
              <a:xfrm>
                <a:off x="7066838" y="1930618"/>
                <a:ext cx="2649260" cy="2036969"/>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defRPr/>
                </a:pPr>
                <a:r>
                  <a:rPr lang="en-US" sz="1100" u="sng" kern="0" dirty="0">
                    <a:solidFill>
                      <a:schemeClr val="tx1"/>
                    </a:solidFill>
                    <a:cs typeface="Calibri"/>
                    <a:sym typeface="Calibri"/>
                  </a:rPr>
                  <a:t>Projects</a:t>
                </a:r>
              </a:p>
              <a:p>
                <a:pPr marL="171450" indent="-171450" fontAlgn="auto" hangingPunct="0">
                  <a:spcBef>
                    <a:spcPts val="0"/>
                  </a:spcBef>
                  <a:buFont typeface="Arial" panose="020B0604020202020204" pitchFamily="34" charset="0"/>
                  <a:buChar char="•"/>
                  <a:defRPr/>
                </a:pPr>
                <a:r>
                  <a:rPr lang="en-US" sz="1100" kern="0" dirty="0">
                    <a:solidFill>
                      <a:schemeClr val="tx1"/>
                    </a:solidFill>
                    <a:cs typeface="Calibri"/>
                    <a:sym typeface="Calibri"/>
                  </a:rPr>
                  <a:t>Develop and demonstrate eco-innovative techniques and approaches</a:t>
                </a:r>
              </a:p>
              <a:p>
                <a:pPr marL="171450" indent="-171450" fontAlgn="auto" hangingPunct="0">
                  <a:spcBef>
                    <a:spcPts val="0"/>
                  </a:spcBef>
                  <a:buFont typeface="Arial" panose="020B0604020202020204" pitchFamily="34" charset="0"/>
                  <a:buChar char="•"/>
                  <a:defRPr/>
                </a:pPr>
                <a:r>
                  <a:rPr lang="en-US" sz="1100" kern="0" dirty="0">
                    <a:solidFill>
                      <a:schemeClr val="tx1"/>
                    </a:solidFill>
                    <a:cs typeface="Calibri"/>
                    <a:sym typeface="Calibri"/>
                  </a:rPr>
                  <a:t>Help to implement and enforce plans and strategies, in compliance with EU legislation.</a:t>
                </a:r>
              </a:p>
              <a:p>
                <a:pPr marL="171450" indent="-171450" fontAlgn="auto" hangingPunct="0">
                  <a:spcBef>
                    <a:spcPts val="0"/>
                  </a:spcBef>
                  <a:buFont typeface="Arial" panose="020B0604020202020204" pitchFamily="34" charset="0"/>
                  <a:buChar char="•"/>
                  <a:defRPr/>
                </a:pPr>
                <a:r>
                  <a:rPr lang="en-US" sz="1100" kern="0" dirty="0">
                    <a:solidFill>
                      <a:schemeClr val="tx1"/>
                    </a:solidFill>
                    <a:cs typeface="Calibri"/>
                    <a:sym typeface="Calibri"/>
                  </a:rPr>
                  <a:t>Promote best practices and behavioral changes </a:t>
                </a:r>
              </a:p>
              <a:p>
                <a:pPr marL="171450" indent="-171450" fontAlgn="auto" hangingPunct="0">
                  <a:spcBef>
                    <a:spcPts val="0"/>
                  </a:spcBef>
                  <a:buFont typeface="Arial" panose="020B0604020202020204" pitchFamily="34" charset="0"/>
                  <a:buChar char="•"/>
                  <a:defRPr/>
                </a:pPr>
                <a:r>
                  <a:rPr lang="en-US" sz="1100" kern="0" dirty="0" err="1">
                    <a:solidFill>
                      <a:schemeClr val="tx1"/>
                    </a:solidFill>
                    <a:cs typeface="Calibri"/>
                    <a:sym typeface="Calibri"/>
                  </a:rPr>
                  <a:t>Catalyse</a:t>
                </a:r>
                <a:r>
                  <a:rPr lang="en-US" sz="1100" kern="0" dirty="0">
                    <a:solidFill>
                      <a:schemeClr val="tx1"/>
                    </a:solidFill>
                    <a:cs typeface="Calibri"/>
                    <a:sym typeface="Calibri"/>
                  </a:rPr>
                  <a:t> the large-scale deployment of successful solutions</a:t>
                </a:r>
              </a:p>
            </p:txBody>
          </p:sp>
          <p:sp>
            <p:nvSpPr>
              <p:cNvPr id="10" name="Rounded Rectangle 9"/>
              <p:cNvSpPr/>
              <p:nvPr/>
            </p:nvSpPr>
            <p:spPr>
              <a:xfrm>
                <a:off x="971507" y="1965299"/>
                <a:ext cx="2147388" cy="3750236"/>
              </a:xfrm>
              <a:prstGeom prst="roundRect">
                <a:avLst/>
              </a:prstGeom>
              <a:solidFill>
                <a:schemeClr val="accent6">
                  <a:lumMod val="40000"/>
                  <a:lumOff val="60000"/>
                </a:schemeClr>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fontAlgn="auto" hangingPunct="0">
                  <a:lnSpc>
                    <a:spcPts val="1400"/>
                  </a:lnSpc>
                  <a:spcBef>
                    <a:spcPts val="0"/>
                  </a:spcBef>
                  <a:spcAft>
                    <a:spcPts val="600"/>
                  </a:spcAft>
                  <a:defRPr/>
                </a:pPr>
                <a:endParaRPr lang="en-US" sz="1100" kern="0" dirty="0">
                  <a:solidFill>
                    <a:schemeClr val="tx1"/>
                  </a:solidFill>
                  <a:latin typeface="Calibri"/>
                  <a:cs typeface="Calibri"/>
                  <a:sym typeface="Calibri"/>
                </a:endParaRPr>
              </a:p>
              <a:p>
                <a:pPr marL="171450" indent="-171450" fontAlgn="auto" hangingPunct="0">
                  <a:lnSpc>
                    <a:spcPts val="1400"/>
                  </a:lnSpc>
                  <a:spcBef>
                    <a:spcPts val="0"/>
                  </a:spcBef>
                  <a:spcAft>
                    <a:spcPts val="600"/>
                  </a:spcAft>
                  <a:buFont typeface="Arial" panose="020B0604020202020204" pitchFamily="34" charset="0"/>
                  <a:buChar char="•"/>
                  <a:defRPr/>
                </a:pPr>
                <a:endParaRPr lang="en-US" sz="1100" kern="0" dirty="0">
                  <a:solidFill>
                    <a:schemeClr val="tx1"/>
                  </a:solidFill>
                  <a:latin typeface="Calibri"/>
                  <a:cs typeface="Calibri"/>
                  <a:sym typeface="Calibri"/>
                </a:endParaRPr>
              </a:p>
              <a:p>
                <a:pPr marL="171450" indent="-171450" fontAlgn="auto" hangingPunct="0">
                  <a:lnSpc>
                    <a:spcPts val="1400"/>
                  </a:lnSpc>
                  <a:spcBef>
                    <a:spcPts val="0"/>
                  </a:spcBef>
                  <a:spcAft>
                    <a:spcPts val="600"/>
                  </a:spcAft>
                  <a:buFont typeface="Arial" panose="020B0604020202020204" pitchFamily="34" charset="0"/>
                  <a:buChar char="•"/>
                  <a:defRPr/>
                </a:pPr>
                <a:endParaRPr lang="en-GB" sz="1100" kern="0" dirty="0">
                  <a:solidFill>
                    <a:schemeClr val="tx1"/>
                  </a:solidFill>
                  <a:latin typeface="Calibri"/>
                  <a:cs typeface="Calibri"/>
                  <a:sym typeface="Calibri"/>
                </a:endParaRPr>
              </a:p>
              <a:p>
                <a:pPr marL="176213" indent="-176213" fontAlgn="auto" hangingPunct="0">
                  <a:spcBef>
                    <a:spcPts val="0"/>
                  </a:spcBef>
                  <a:spcAft>
                    <a:spcPts val="0"/>
                  </a:spcAft>
                  <a:buFont typeface="Arial" panose="020B0604020202020204" pitchFamily="34" charset="0"/>
                  <a:buChar char="•"/>
                  <a:defRPr/>
                </a:pPr>
                <a:endParaRPr lang="fr-BE" sz="1100" kern="0" dirty="0">
                  <a:solidFill>
                    <a:schemeClr val="tx1"/>
                  </a:solidFill>
                  <a:latin typeface="Avenir Book"/>
                  <a:cs typeface="Calibri"/>
                  <a:sym typeface="Calibri"/>
                </a:endParaRPr>
              </a:p>
              <a:p>
                <a:pPr fontAlgn="auto" hangingPunct="0">
                  <a:spcBef>
                    <a:spcPts val="0"/>
                  </a:spcBef>
                  <a:spcAft>
                    <a:spcPts val="0"/>
                  </a:spcAft>
                  <a:defRPr/>
                </a:pPr>
                <a:endParaRPr lang="fr-BE" sz="2000" kern="0" dirty="0">
                  <a:solidFill>
                    <a:schemeClr val="tx1"/>
                  </a:solidFill>
                  <a:latin typeface="Calibri"/>
                  <a:cs typeface="Calibri"/>
                  <a:sym typeface="Calibri"/>
                </a:endParaRPr>
              </a:p>
              <a:p>
                <a:pPr fontAlgn="auto" hangingPunct="0">
                  <a:spcBef>
                    <a:spcPts val="0"/>
                  </a:spcBef>
                  <a:spcAft>
                    <a:spcPts val="0"/>
                  </a:spcAft>
                  <a:defRPr/>
                </a:pPr>
                <a:endParaRPr lang="fr-BE" sz="2000" kern="0" dirty="0">
                  <a:solidFill>
                    <a:schemeClr val="tx1"/>
                  </a:solidFill>
                  <a:latin typeface="Calibri"/>
                  <a:cs typeface="Calibri"/>
                  <a:sym typeface="Calibri"/>
                </a:endParaRPr>
              </a:p>
              <a:p>
                <a:pPr fontAlgn="auto" hangingPunct="0">
                  <a:spcBef>
                    <a:spcPts val="0"/>
                  </a:spcBef>
                  <a:spcAft>
                    <a:spcPts val="0"/>
                  </a:spcAft>
                  <a:defRPr/>
                </a:pPr>
                <a:endParaRPr lang="fr-BE" sz="2000" kern="0" dirty="0">
                  <a:solidFill>
                    <a:schemeClr val="tx1"/>
                  </a:solidFill>
                  <a:latin typeface="Calibri"/>
                  <a:cs typeface="Calibri"/>
                  <a:sym typeface="Calibri"/>
                </a:endParaRPr>
              </a:p>
              <a:p>
                <a:pPr fontAlgn="auto" hangingPunct="0">
                  <a:spcBef>
                    <a:spcPts val="0"/>
                  </a:spcBef>
                  <a:spcAft>
                    <a:spcPts val="0"/>
                  </a:spcAft>
                  <a:defRPr/>
                </a:pPr>
                <a:endParaRPr lang="en-GB" sz="2000" kern="0" dirty="0">
                  <a:solidFill>
                    <a:schemeClr val="tx1"/>
                  </a:solidFill>
                  <a:latin typeface="Calibri"/>
                  <a:cs typeface="Calibri"/>
                  <a:sym typeface="Calibri"/>
                </a:endParaRPr>
              </a:p>
            </p:txBody>
          </p:sp>
          <p:sp>
            <p:nvSpPr>
              <p:cNvPr id="11" name="Right Arrow 10"/>
              <p:cNvSpPr/>
              <p:nvPr/>
            </p:nvSpPr>
            <p:spPr>
              <a:xfrm>
                <a:off x="6241691" y="1396994"/>
                <a:ext cx="479560" cy="2245523"/>
              </a:xfrm>
              <a:prstGeom prst="rightArrow">
                <a:avLst/>
              </a:prstGeom>
              <a:solidFill>
                <a:srgbClr val="4AC444"/>
              </a:solidFill>
              <a:ln w="25400" cap="flat">
                <a:solidFill>
                  <a:srgbClr val="4AC444"/>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en-GB" kern="0">
                  <a:solidFill>
                    <a:srgbClr val="535353"/>
                  </a:solidFill>
                  <a:latin typeface="Calibri"/>
                  <a:ea typeface="Calibri"/>
                  <a:cs typeface="Calibri"/>
                  <a:sym typeface="Calibri"/>
                </a:endParaRPr>
              </a:p>
            </p:txBody>
          </p:sp>
          <p:sp>
            <p:nvSpPr>
              <p:cNvPr id="12" name="Right Arrow 11"/>
              <p:cNvSpPr/>
              <p:nvPr/>
            </p:nvSpPr>
            <p:spPr>
              <a:xfrm>
                <a:off x="6241692" y="2121598"/>
                <a:ext cx="581917" cy="2506674"/>
              </a:xfrm>
              <a:prstGeom prst="rightArrow">
                <a:avLst/>
              </a:prstGeom>
              <a:solidFill>
                <a:srgbClr val="FFC000"/>
              </a:solidFill>
              <a:ln w="25400" cap="flat">
                <a:solidFill>
                  <a:srgbClr val="FFC00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en-GB" kern="0">
                  <a:solidFill>
                    <a:schemeClr val="tx1"/>
                  </a:solidFill>
                  <a:latin typeface="Calibri"/>
                  <a:ea typeface="Calibri"/>
                  <a:cs typeface="Calibri"/>
                  <a:sym typeface="Calibri"/>
                </a:endParaRPr>
              </a:p>
            </p:txBody>
          </p:sp>
          <p:sp>
            <p:nvSpPr>
              <p:cNvPr id="13" name="Right Arrow 12"/>
              <p:cNvSpPr/>
              <p:nvPr/>
            </p:nvSpPr>
            <p:spPr>
              <a:xfrm>
                <a:off x="6224637" y="3071354"/>
                <a:ext cx="530117" cy="2506674"/>
              </a:xfrm>
              <a:prstGeom prst="rightArrow">
                <a:avLst/>
              </a:prstGeom>
              <a:solidFill>
                <a:srgbClr val="0070C0"/>
              </a:solidFill>
              <a:ln w="2540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en-GB" kern="0" dirty="0">
                  <a:solidFill>
                    <a:schemeClr val="tx1"/>
                  </a:solidFill>
                  <a:latin typeface="Calibri"/>
                  <a:ea typeface="Calibri"/>
                  <a:cs typeface="Calibri"/>
                  <a:sym typeface="Calibri"/>
                </a:endParaRPr>
              </a:p>
            </p:txBody>
          </p:sp>
          <p:sp>
            <p:nvSpPr>
              <p:cNvPr id="15" name="Rounded Rectangle 14"/>
              <p:cNvSpPr/>
              <p:nvPr/>
            </p:nvSpPr>
            <p:spPr>
              <a:xfrm>
                <a:off x="1068171" y="4989885"/>
                <a:ext cx="1947753" cy="550674"/>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algn="ctr" fontAlgn="auto" hangingPunct="0">
                  <a:lnSpc>
                    <a:spcPts val="1400"/>
                  </a:lnSpc>
                  <a:spcBef>
                    <a:spcPts val="0"/>
                  </a:spcBef>
                  <a:spcAft>
                    <a:spcPts val="600"/>
                  </a:spcAft>
                  <a:defRPr/>
                </a:pPr>
                <a:r>
                  <a:rPr lang="en-US" sz="1600" kern="0" dirty="0">
                    <a:solidFill>
                      <a:schemeClr val="tx1"/>
                    </a:solidFill>
                    <a:cs typeface="Calibri"/>
                    <a:sym typeface="Calibri"/>
                  </a:rPr>
                  <a:t>To halt and reverse biodiversity loss</a:t>
                </a:r>
              </a:p>
            </p:txBody>
          </p:sp>
          <p:sp>
            <p:nvSpPr>
              <p:cNvPr id="16" name="Rounded Rectangle 15"/>
              <p:cNvSpPr/>
              <p:nvPr/>
            </p:nvSpPr>
            <p:spPr>
              <a:xfrm>
                <a:off x="1064478" y="3910568"/>
                <a:ext cx="1947753" cy="737797"/>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algn="ctr" fontAlgn="auto" hangingPunct="0">
                  <a:lnSpc>
                    <a:spcPts val="1400"/>
                  </a:lnSpc>
                  <a:spcBef>
                    <a:spcPts val="0"/>
                  </a:spcBef>
                  <a:spcAft>
                    <a:spcPts val="600"/>
                  </a:spcAft>
                  <a:defRPr/>
                </a:pPr>
                <a:r>
                  <a:rPr lang="en-US" sz="1600" kern="0" dirty="0">
                    <a:solidFill>
                      <a:schemeClr val="tx1"/>
                    </a:solidFill>
                    <a:cs typeface="Calibri"/>
                    <a:sym typeface="Calibri"/>
                  </a:rPr>
                  <a:t>To protect and improve the quality of the environment</a:t>
                </a:r>
              </a:p>
            </p:txBody>
          </p:sp>
          <p:sp>
            <p:nvSpPr>
              <p:cNvPr id="17" name="Rounded Rectangle 16"/>
              <p:cNvSpPr/>
              <p:nvPr/>
            </p:nvSpPr>
            <p:spPr>
              <a:xfrm>
                <a:off x="1068170" y="2194313"/>
                <a:ext cx="1947753" cy="1486290"/>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algn="ctr" fontAlgn="auto" hangingPunct="0">
                  <a:lnSpc>
                    <a:spcPts val="1400"/>
                  </a:lnSpc>
                  <a:spcBef>
                    <a:spcPts val="0"/>
                  </a:spcBef>
                  <a:spcAft>
                    <a:spcPts val="600"/>
                  </a:spcAft>
                  <a:defRPr/>
                </a:pPr>
                <a:r>
                  <a:rPr lang="en-US" sz="1600" kern="0" dirty="0">
                    <a:cs typeface="Calibri"/>
                    <a:sym typeface="Calibri"/>
                  </a:rPr>
                  <a:t>To contribute </a:t>
                </a:r>
                <a:r>
                  <a:rPr lang="en-US" sz="1600" kern="0" dirty="0">
                    <a:solidFill>
                      <a:schemeClr val="tx1"/>
                    </a:solidFill>
                    <a:cs typeface="Calibri"/>
                    <a:sym typeface="Calibri"/>
                  </a:rPr>
                  <a:t>to the shift to a circular, energy-efficient, renewable energy based- and climate resilient economy</a:t>
                </a:r>
              </a:p>
            </p:txBody>
          </p:sp>
          <p:sp>
            <p:nvSpPr>
              <p:cNvPr id="18" name="Striped Right Arrow 17"/>
              <p:cNvSpPr/>
              <p:nvPr/>
            </p:nvSpPr>
            <p:spPr>
              <a:xfrm>
                <a:off x="3049607" y="2571093"/>
                <a:ext cx="631088" cy="2506674"/>
              </a:xfrm>
              <a:prstGeom prst="stripedRightArrow">
                <a:avLst/>
              </a:prstGeom>
              <a:solidFill>
                <a:schemeClr val="accent6">
                  <a:lumMod val="40000"/>
                  <a:lumOff val="60000"/>
                </a:schemeClr>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fontAlgn="auto" hangingPunct="0">
                  <a:spcBef>
                    <a:spcPts val="0"/>
                  </a:spcBef>
                  <a:spcAft>
                    <a:spcPts val="0"/>
                  </a:spcAft>
                  <a:defRPr/>
                </a:pPr>
                <a:endParaRPr lang="en-GB" kern="0">
                  <a:solidFill>
                    <a:schemeClr val="tx1"/>
                  </a:solidFill>
                  <a:latin typeface="Calibri"/>
                  <a:ea typeface="Calibri"/>
                  <a:cs typeface="Calibri"/>
                  <a:sym typeface="Calibri"/>
                </a:endParaRPr>
              </a:p>
            </p:txBody>
          </p:sp>
        </p:grpSp>
        <p:sp>
          <p:nvSpPr>
            <p:cNvPr id="19" name="TextBox 18"/>
            <p:cNvSpPr txBox="1"/>
            <p:nvPr/>
          </p:nvSpPr>
          <p:spPr>
            <a:xfrm>
              <a:off x="7807454" y="1280903"/>
              <a:ext cx="1240874" cy="43490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lang="de-DE" sz="2400" b="1" dirty="0">
                  <a:solidFill>
                    <a:srgbClr val="00B050"/>
                  </a:solidFill>
                  <a:latin typeface="+mj-lt"/>
                  <a:ea typeface="Calibri"/>
                  <a:cs typeface="Calibri"/>
                  <a:sym typeface="Calibri"/>
                </a:rPr>
                <a:t>Actions</a:t>
              </a:r>
              <a:endParaRPr lang="en-GB" sz="2400" b="1" dirty="0">
                <a:solidFill>
                  <a:srgbClr val="00B050"/>
                </a:solidFill>
                <a:latin typeface="+mj-lt"/>
                <a:ea typeface="Calibri"/>
                <a:cs typeface="Calibri"/>
                <a:sym typeface="Calibri"/>
              </a:endParaRPr>
            </a:p>
          </p:txBody>
        </p:sp>
        <p:sp>
          <p:nvSpPr>
            <p:cNvPr id="20" name="TextBox 19"/>
            <p:cNvSpPr txBox="1"/>
            <p:nvPr/>
          </p:nvSpPr>
          <p:spPr>
            <a:xfrm>
              <a:off x="1127448" y="1280903"/>
              <a:ext cx="2108906" cy="43490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lang="de-DE" sz="2400" b="1" dirty="0" err="1">
                  <a:solidFill>
                    <a:srgbClr val="00B050"/>
                  </a:solidFill>
                  <a:latin typeface="+mj-lt"/>
                  <a:ea typeface="Calibri"/>
                  <a:cs typeface="Calibri"/>
                  <a:sym typeface="Calibri"/>
                </a:rPr>
                <a:t>Objectives</a:t>
              </a:r>
              <a:endParaRPr lang="en-GB" sz="2400" b="1" dirty="0">
                <a:solidFill>
                  <a:srgbClr val="00B050"/>
                </a:solidFill>
                <a:latin typeface="+mj-lt"/>
                <a:ea typeface="Calibri"/>
                <a:cs typeface="Calibri"/>
                <a:sym typeface="Calibri"/>
              </a:endParaRPr>
            </a:p>
          </p:txBody>
        </p:sp>
        <p:sp>
          <p:nvSpPr>
            <p:cNvPr id="21" name="TextBox 20"/>
            <p:cNvSpPr txBox="1"/>
            <p:nvPr/>
          </p:nvSpPr>
          <p:spPr>
            <a:xfrm>
              <a:off x="3986434" y="1280903"/>
              <a:ext cx="2519789" cy="43490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lang="de-DE" sz="2400" b="1" dirty="0">
                  <a:solidFill>
                    <a:srgbClr val="00B050"/>
                  </a:solidFill>
                  <a:latin typeface="+mj-lt"/>
                  <a:ea typeface="Calibri"/>
                  <a:cs typeface="Calibri"/>
                  <a:sym typeface="Calibri"/>
                </a:rPr>
                <a:t>Sub-programmes</a:t>
              </a:r>
              <a:endParaRPr lang="en-GB" sz="2400" b="1" dirty="0">
                <a:solidFill>
                  <a:srgbClr val="00B050"/>
                </a:solidFill>
                <a:latin typeface="+mj-lt"/>
                <a:ea typeface="Calibri"/>
                <a:cs typeface="Calibri"/>
                <a:sym typeface="Calibri"/>
              </a:endParaRPr>
            </a:p>
          </p:txBody>
        </p:sp>
      </p:grpSp>
      <p:sp>
        <p:nvSpPr>
          <p:cNvPr id="24" name="Rounded Rectangle 23"/>
          <p:cNvSpPr/>
          <p:nvPr/>
        </p:nvSpPr>
        <p:spPr>
          <a:xfrm>
            <a:off x="10450495" y="3340463"/>
            <a:ext cx="1307950" cy="88714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TextBox 24"/>
          <p:cNvSpPr txBox="1"/>
          <p:nvPr/>
        </p:nvSpPr>
        <p:spPr>
          <a:xfrm>
            <a:off x="10535371" y="3382796"/>
            <a:ext cx="1240874" cy="7078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lang="en-GB" sz="2000" b="1" dirty="0">
                <a:solidFill>
                  <a:srgbClr val="00B050"/>
                </a:solidFill>
                <a:latin typeface="Calibri"/>
                <a:ea typeface="Calibri"/>
                <a:cs typeface="Calibri"/>
                <a:sym typeface="Calibri"/>
              </a:rPr>
              <a:t>Managed by CINEA</a:t>
            </a:r>
          </a:p>
        </p:txBody>
      </p:sp>
    </p:spTree>
    <p:extLst>
      <p:ext uri="{BB962C8B-B14F-4D97-AF65-F5344CB8AC3E}">
        <p14:creationId xmlns:p14="http://schemas.microsoft.com/office/powerpoint/2010/main" val="2801719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829045-081F-C642-AF46-5E70280BA15B}"/>
              </a:ext>
            </a:extLst>
          </p:cNvPr>
          <p:cNvSpPr>
            <a:spLocks noGrp="1"/>
          </p:cNvSpPr>
          <p:nvPr>
            <p:ph idx="1"/>
          </p:nvPr>
        </p:nvSpPr>
        <p:spPr>
          <a:xfrm>
            <a:off x="838199" y="1825625"/>
            <a:ext cx="10082337" cy="3881904"/>
          </a:xfrm>
        </p:spPr>
        <p:txBody>
          <a:bodyPr/>
          <a:lstStyle/>
          <a:p>
            <a:pPr marL="0" indent="0">
              <a:buNone/>
            </a:pPr>
            <a:r>
              <a:rPr lang="en-US" b="1" dirty="0">
                <a:solidFill>
                  <a:schemeClr val="tx2"/>
                </a:solidFill>
              </a:rPr>
              <a:t>2. Quality </a:t>
            </a:r>
            <a:r>
              <a:rPr lang="en-US" sz="1700" dirty="0"/>
              <a:t>(0-20 points)</a:t>
            </a:r>
            <a:endParaRPr lang="fr-BE" sz="1700" dirty="0"/>
          </a:p>
          <a:p>
            <a:pPr marL="648000" lvl="1" algn="just">
              <a:spcBef>
                <a:spcPts val="200"/>
              </a:spcBef>
              <a:buSzPct val="140000"/>
            </a:pPr>
            <a:r>
              <a:rPr lang="en-US" sz="1700" dirty="0"/>
              <a:t>Clarity, relevance and feasibility of the work plan </a:t>
            </a:r>
          </a:p>
          <a:p>
            <a:pPr marL="648000" lvl="1" algn="just">
              <a:spcBef>
                <a:spcPts val="200"/>
              </a:spcBef>
              <a:buSzPct val="140000"/>
            </a:pPr>
            <a:r>
              <a:rPr lang="en-US" sz="1700" dirty="0"/>
              <a:t>Identification and </a:t>
            </a:r>
            <a:r>
              <a:rPr lang="en-US" sz="1700" dirty="0" err="1"/>
              <a:t>mobilisation</a:t>
            </a:r>
            <a:r>
              <a:rPr lang="en-US" sz="1700" dirty="0"/>
              <a:t> of the relevant stakeholders</a:t>
            </a:r>
          </a:p>
          <a:p>
            <a:pPr marL="648000" lvl="1" algn="just">
              <a:spcBef>
                <a:spcPts val="200"/>
              </a:spcBef>
              <a:buSzPct val="140000"/>
            </a:pPr>
            <a:r>
              <a:rPr lang="en-US" sz="1700" dirty="0"/>
              <a:t>Appropriate geographic focus of the activities </a:t>
            </a:r>
          </a:p>
          <a:p>
            <a:pPr marL="648000" lvl="1" algn="just">
              <a:spcBef>
                <a:spcPts val="200"/>
              </a:spcBef>
              <a:buSzPct val="140000"/>
            </a:pPr>
            <a:r>
              <a:rPr lang="en-US" sz="1700" dirty="0"/>
              <a:t>Quality of the plan to monitor and report impacts </a:t>
            </a:r>
          </a:p>
          <a:p>
            <a:pPr marL="648000" lvl="1" algn="just">
              <a:spcBef>
                <a:spcPts val="200"/>
              </a:spcBef>
              <a:buSzPct val="140000"/>
            </a:pPr>
            <a:r>
              <a:rPr lang="en-US" sz="1700" dirty="0"/>
              <a:t>Appropriateness and quality of the measures to communicate and disseminate the project and its results to different target groups</a:t>
            </a:r>
            <a:endParaRPr lang="fr-BE" sz="1700" dirty="0"/>
          </a:p>
        </p:txBody>
      </p:sp>
      <p:sp>
        <p:nvSpPr>
          <p:cNvPr id="3" name="Titre 2">
            <a:extLst>
              <a:ext uri="{FF2B5EF4-FFF2-40B4-BE49-F238E27FC236}">
                <a16:creationId xmlns:a16="http://schemas.microsoft.com/office/drawing/2014/main" id="{EE975A42-33B3-AF47-8290-0E7C70A9AAC5}"/>
              </a:ext>
            </a:extLst>
          </p:cNvPr>
          <p:cNvSpPr>
            <a:spLocks noGrp="1"/>
          </p:cNvSpPr>
          <p:nvPr>
            <p:ph type="title"/>
          </p:nvPr>
        </p:nvSpPr>
        <p:spPr/>
        <p:txBody>
          <a:bodyPr/>
          <a:lstStyle/>
          <a:p>
            <a:r>
              <a:rPr lang="en-US" dirty="0"/>
              <a:t>Award criteria</a:t>
            </a:r>
            <a:endParaRPr lang="fr-FR" dirty="0"/>
          </a:p>
        </p:txBody>
      </p:sp>
      <p:sp>
        <p:nvSpPr>
          <p:cNvPr id="4" name="Rectangle 3">
            <a:extLst>
              <a:ext uri="{FF2B5EF4-FFF2-40B4-BE49-F238E27FC236}">
                <a16:creationId xmlns:a16="http://schemas.microsoft.com/office/drawing/2014/main" id="{F193C11E-B9B3-5945-B7DD-E2DB354DD9BC}"/>
              </a:ext>
            </a:extLst>
          </p:cNvPr>
          <p:cNvSpPr/>
          <p:nvPr/>
        </p:nvSpPr>
        <p:spPr>
          <a:xfrm>
            <a:off x="5663952" y="461095"/>
            <a:ext cx="6096000" cy="353943"/>
          </a:xfrm>
          <a:prstGeom prst="rect">
            <a:avLst/>
          </a:prstGeom>
        </p:spPr>
        <p:txBody>
          <a:bodyPr>
            <a:spAutoFit/>
          </a:bodyPr>
          <a:lstStyle/>
          <a:p>
            <a:endParaRPr lang="fr-BE" sz="1700" dirty="0"/>
          </a:p>
        </p:txBody>
      </p:sp>
    </p:spTree>
    <p:extLst>
      <p:ext uri="{BB962C8B-B14F-4D97-AF65-F5344CB8AC3E}">
        <p14:creationId xmlns:p14="http://schemas.microsoft.com/office/powerpoint/2010/main" val="3702503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829045-081F-C642-AF46-5E70280BA15B}"/>
              </a:ext>
            </a:extLst>
          </p:cNvPr>
          <p:cNvSpPr>
            <a:spLocks noGrp="1"/>
          </p:cNvSpPr>
          <p:nvPr>
            <p:ph idx="1"/>
          </p:nvPr>
        </p:nvSpPr>
        <p:spPr>
          <a:xfrm>
            <a:off x="838199" y="1825624"/>
            <a:ext cx="10082337" cy="4195663"/>
          </a:xfrm>
        </p:spPr>
        <p:txBody>
          <a:bodyPr/>
          <a:lstStyle/>
          <a:p>
            <a:pPr marL="0" indent="0">
              <a:buNone/>
            </a:pPr>
            <a:r>
              <a:rPr lang="en-US" b="1" dirty="0">
                <a:solidFill>
                  <a:schemeClr val="tx2"/>
                </a:solidFill>
              </a:rPr>
              <a:t>4. Resources</a:t>
            </a:r>
            <a:r>
              <a:rPr lang="en-US" dirty="0">
                <a:solidFill>
                  <a:schemeClr val="tx2"/>
                </a:solidFill>
              </a:rPr>
              <a:t> </a:t>
            </a:r>
            <a:r>
              <a:rPr lang="en-US" sz="1700" dirty="0"/>
              <a:t>(0-20 points)</a:t>
            </a:r>
            <a:endParaRPr lang="fr-BE" sz="1700" dirty="0"/>
          </a:p>
          <a:p>
            <a:pPr marL="648000" lvl="1" algn="just">
              <a:spcBef>
                <a:spcPts val="200"/>
              </a:spcBef>
              <a:buSzPct val="140000"/>
            </a:pPr>
            <a:r>
              <a:rPr lang="en-US" sz="1700" dirty="0"/>
              <a:t>Composition of the project team - in terms of expertise, skills and responsibilities and appropriateness of the management structure</a:t>
            </a:r>
          </a:p>
          <a:p>
            <a:pPr marL="648000" lvl="1" algn="just">
              <a:spcBef>
                <a:spcPts val="200"/>
              </a:spcBef>
              <a:buSzPct val="140000"/>
            </a:pPr>
            <a:r>
              <a:rPr lang="en-US" sz="1700" dirty="0"/>
              <a:t>Appropriateness of the budget and resources and their consistency with the work plan </a:t>
            </a:r>
          </a:p>
          <a:p>
            <a:pPr marL="648000" lvl="1" algn="just">
              <a:spcBef>
                <a:spcPts val="200"/>
              </a:spcBef>
              <a:buSzPct val="140000"/>
            </a:pPr>
            <a:r>
              <a:rPr lang="en-US" sz="1700" dirty="0"/>
              <a:t>Transparency of the budget, i.e. the cost items should be sufficiently described</a:t>
            </a:r>
          </a:p>
          <a:p>
            <a:pPr marL="648000" lvl="1" algn="just">
              <a:spcBef>
                <a:spcPts val="200"/>
              </a:spcBef>
              <a:buSzPct val="140000"/>
            </a:pPr>
            <a:r>
              <a:rPr lang="en-US" sz="1700" dirty="0"/>
              <a:t>Value for money of the proposal</a:t>
            </a:r>
          </a:p>
          <a:p>
            <a:pPr marL="648000" lvl="1" algn="just">
              <a:spcBef>
                <a:spcPts val="200"/>
              </a:spcBef>
              <a:buSzPct val="140000"/>
            </a:pPr>
            <a:r>
              <a:rPr lang="en-US" sz="1700" dirty="0"/>
              <a:t>(</a:t>
            </a:r>
            <a:r>
              <a:rPr lang="en-US" sz="1700" b="1" dirty="0">
                <a:solidFill>
                  <a:srgbClr val="FF0000"/>
                </a:solidFill>
              </a:rPr>
              <a:t>not for PLP</a:t>
            </a:r>
            <a:r>
              <a:rPr lang="en-US" sz="1700" dirty="0"/>
              <a:t>) Extent to which the project environmental impact is considered and mitigated, including through the use of green procurement. The use of </a:t>
            </a:r>
            <a:r>
              <a:rPr lang="en-US" sz="1700" dirty="0" err="1"/>
              <a:t>recognised</a:t>
            </a:r>
            <a:r>
              <a:rPr lang="en-US" sz="1700" dirty="0"/>
              <a:t> methods for the calculation of the project environmental footprint (e.g. PEF or OEF methods or similar ones such as PEFCRs/ OEFSRs) or environmental management systems (e.g. EMAS) would be an asset</a:t>
            </a:r>
          </a:p>
          <a:p>
            <a:endParaRPr lang="fr-BE" sz="1700" dirty="0"/>
          </a:p>
        </p:txBody>
      </p:sp>
      <p:sp>
        <p:nvSpPr>
          <p:cNvPr id="3" name="Titre 2">
            <a:extLst>
              <a:ext uri="{FF2B5EF4-FFF2-40B4-BE49-F238E27FC236}">
                <a16:creationId xmlns:a16="http://schemas.microsoft.com/office/drawing/2014/main" id="{EE975A42-33B3-AF47-8290-0E7C70A9AAC5}"/>
              </a:ext>
            </a:extLst>
          </p:cNvPr>
          <p:cNvSpPr>
            <a:spLocks noGrp="1"/>
          </p:cNvSpPr>
          <p:nvPr>
            <p:ph type="title"/>
          </p:nvPr>
        </p:nvSpPr>
        <p:spPr/>
        <p:txBody>
          <a:bodyPr/>
          <a:lstStyle/>
          <a:p>
            <a:r>
              <a:rPr lang="en-US" dirty="0"/>
              <a:t>Award criteria</a:t>
            </a:r>
            <a:endParaRPr lang="fr-FR" dirty="0"/>
          </a:p>
        </p:txBody>
      </p:sp>
      <p:sp>
        <p:nvSpPr>
          <p:cNvPr id="4" name="Rectangle 3">
            <a:extLst>
              <a:ext uri="{FF2B5EF4-FFF2-40B4-BE49-F238E27FC236}">
                <a16:creationId xmlns:a16="http://schemas.microsoft.com/office/drawing/2014/main" id="{F193C11E-B9B3-5945-B7DD-E2DB354DD9BC}"/>
              </a:ext>
            </a:extLst>
          </p:cNvPr>
          <p:cNvSpPr/>
          <p:nvPr/>
        </p:nvSpPr>
        <p:spPr>
          <a:xfrm>
            <a:off x="5663952" y="461095"/>
            <a:ext cx="6096000" cy="353943"/>
          </a:xfrm>
          <a:prstGeom prst="rect">
            <a:avLst/>
          </a:prstGeom>
        </p:spPr>
        <p:txBody>
          <a:bodyPr>
            <a:spAutoFit/>
          </a:bodyPr>
          <a:lstStyle/>
          <a:p>
            <a:endParaRPr lang="fr-BE" sz="1700" dirty="0"/>
          </a:p>
        </p:txBody>
      </p:sp>
    </p:spTree>
    <p:extLst>
      <p:ext uri="{BB962C8B-B14F-4D97-AF65-F5344CB8AC3E}">
        <p14:creationId xmlns:p14="http://schemas.microsoft.com/office/powerpoint/2010/main" val="3918465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829045-081F-C642-AF46-5E70280BA15B}"/>
              </a:ext>
            </a:extLst>
          </p:cNvPr>
          <p:cNvSpPr>
            <a:spLocks noGrp="1"/>
          </p:cNvSpPr>
          <p:nvPr>
            <p:ph idx="1"/>
          </p:nvPr>
        </p:nvSpPr>
        <p:spPr>
          <a:xfrm>
            <a:off x="839416" y="1412776"/>
            <a:ext cx="10082337" cy="4195663"/>
          </a:xfrm>
        </p:spPr>
        <p:txBody>
          <a:bodyPr/>
          <a:lstStyle/>
          <a:p>
            <a:pPr marL="419400" lvl="1" indent="0" algn="just">
              <a:spcBef>
                <a:spcPts val="200"/>
              </a:spcBef>
              <a:spcAft>
                <a:spcPts val="1200"/>
              </a:spcAft>
              <a:buSzPct val="140000"/>
              <a:buNone/>
            </a:pPr>
            <a:endParaRPr lang="en-US" sz="1700" dirty="0"/>
          </a:p>
          <a:p>
            <a:pPr marL="419400" lvl="1" indent="0" algn="just">
              <a:spcBef>
                <a:spcPts val="200"/>
              </a:spcBef>
              <a:spcAft>
                <a:spcPts val="1200"/>
              </a:spcAft>
              <a:buSzPct val="140000"/>
              <a:buNone/>
            </a:pPr>
            <a:r>
              <a:rPr lang="en-US" sz="1700" dirty="0"/>
              <a:t>The topic aims to support New European Bauhaus under LIFE Circular economy and quality of life and LIFE Nature and Biodiversity, including for showcasing the potential of the Bauhaus initiative in third countries associated to the LIFE Programme.</a:t>
            </a:r>
          </a:p>
          <a:p>
            <a:pPr marL="419400" lvl="1" indent="0" algn="just">
              <a:spcBef>
                <a:spcPts val="200"/>
              </a:spcBef>
              <a:spcAft>
                <a:spcPts val="1200"/>
              </a:spcAft>
              <a:buSzPct val="140000"/>
              <a:buNone/>
            </a:pPr>
            <a:r>
              <a:rPr lang="en-US" sz="1700" dirty="0"/>
              <a:t>In particular, the following project proposals that contribute to the implementation of the New European Bauhaus initiative will be given priority for LIFE support:</a:t>
            </a:r>
          </a:p>
          <a:p>
            <a:pPr marL="648000" lvl="1" algn="just">
              <a:spcBef>
                <a:spcPts val="200"/>
              </a:spcBef>
              <a:spcAft>
                <a:spcPts val="1200"/>
              </a:spcAft>
              <a:buSzPct val="140000"/>
            </a:pPr>
            <a:r>
              <a:rPr lang="en-US" sz="1700" dirty="0"/>
              <a:t>Proposals </a:t>
            </a:r>
            <a:r>
              <a:rPr lang="en-US" sz="1700" dirty="0" err="1"/>
              <a:t>focussed</a:t>
            </a:r>
            <a:r>
              <a:rPr lang="en-US" sz="1700" dirty="0"/>
              <a:t> on a holistic reduction of environmental impacts of new buildings;</a:t>
            </a:r>
          </a:p>
          <a:p>
            <a:pPr marL="648000" lvl="1" algn="just">
              <a:spcBef>
                <a:spcPts val="200"/>
              </a:spcBef>
              <a:spcAft>
                <a:spcPts val="1200"/>
              </a:spcAft>
              <a:buSzPct val="140000"/>
            </a:pPr>
            <a:r>
              <a:rPr lang="en-US" sz="1700" dirty="0"/>
              <a:t>Proposals on circular districts involving creation of circular value chains to boost urban economies whilst producing urban and territorial regeneration.</a:t>
            </a:r>
          </a:p>
          <a:p>
            <a:pPr marL="648000" lvl="1" algn="just">
              <a:spcBef>
                <a:spcPts val="200"/>
              </a:spcBef>
              <a:spcAft>
                <a:spcPts val="1200"/>
              </a:spcAft>
              <a:buSzPct val="140000"/>
            </a:pPr>
            <a:r>
              <a:rPr lang="en-US" sz="1700" dirty="0"/>
              <a:t>Proposals for maintaining or restoring biodiversity that contribute to the implementation of the New European Bauhaus initiative. This may include, for example, demonstrating biodiversity friendly </a:t>
            </a:r>
            <a:r>
              <a:rPr lang="en-US" sz="1700" dirty="0" err="1"/>
              <a:t>practise</a:t>
            </a:r>
            <a:r>
              <a:rPr lang="en-US" sz="1700" dirty="0"/>
              <a:t> for the energetic isolation of buildings, innovative architectural approaches for wildlife-friendly buildings, etc.</a:t>
            </a:r>
          </a:p>
          <a:p>
            <a:endParaRPr lang="fr-BE" sz="1700" dirty="0"/>
          </a:p>
        </p:txBody>
      </p:sp>
      <p:sp>
        <p:nvSpPr>
          <p:cNvPr id="3" name="Titre 2">
            <a:extLst>
              <a:ext uri="{FF2B5EF4-FFF2-40B4-BE49-F238E27FC236}">
                <a16:creationId xmlns:a16="http://schemas.microsoft.com/office/drawing/2014/main" id="{EE975A42-33B3-AF47-8290-0E7C70A9AAC5}"/>
              </a:ext>
            </a:extLst>
          </p:cNvPr>
          <p:cNvSpPr>
            <a:spLocks noGrp="1"/>
          </p:cNvSpPr>
          <p:nvPr>
            <p:ph type="title"/>
          </p:nvPr>
        </p:nvSpPr>
        <p:spPr/>
        <p:txBody>
          <a:bodyPr/>
          <a:lstStyle/>
          <a:p>
            <a:r>
              <a:rPr lang="en-US" dirty="0"/>
              <a:t>New European Bauhaus priority topic</a:t>
            </a:r>
            <a:endParaRPr lang="fr-FR" dirty="0"/>
          </a:p>
        </p:txBody>
      </p:sp>
      <p:sp>
        <p:nvSpPr>
          <p:cNvPr id="4" name="Rectangle 3">
            <a:extLst>
              <a:ext uri="{FF2B5EF4-FFF2-40B4-BE49-F238E27FC236}">
                <a16:creationId xmlns:a16="http://schemas.microsoft.com/office/drawing/2014/main" id="{F193C11E-B9B3-5945-B7DD-E2DB354DD9BC}"/>
              </a:ext>
            </a:extLst>
          </p:cNvPr>
          <p:cNvSpPr/>
          <p:nvPr/>
        </p:nvSpPr>
        <p:spPr>
          <a:xfrm>
            <a:off x="5663952" y="461095"/>
            <a:ext cx="6096000" cy="353943"/>
          </a:xfrm>
          <a:prstGeom prst="rect">
            <a:avLst/>
          </a:prstGeom>
        </p:spPr>
        <p:txBody>
          <a:bodyPr>
            <a:spAutoFit/>
          </a:bodyPr>
          <a:lstStyle/>
          <a:p>
            <a:endParaRPr lang="fr-BE" sz="1700" dirty="0"/>
          </a:p>
        </p:txBody>
      </p:sp>
    </p:spTree>
    <p:extLst>
      <p:ext uri="{BB962C8B-B14F-4D97-AF65-F5344CB8AC3E}">
        <p14:creationId xmlns:p14="http://schemas.microsoft.com/office/powerpoint/2010/main" val="1469819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860898-598A-44EF-A376-A32273AF80AC}"/>
              </a:ext>
            </a:extLst>
          </p:cNvPr>
          <p:cNvSpPr>
            <a:spLocks noGrp="1"/>
          </p:cNvSpPr>
          <p:nvPr>
            <p:ph idx="1"/>
          </p:nvPr>
        </p:nvSpPr>
        <p:spPr/>
        <p:txBody>
          <a:bodyPr/>
          <a:lstStyle/>
          <a:p>
            <a:r>
              <a:rPr lang="en-IE" dirty="0"/>
              <a:t>Please take time to learn in particular about:</a:t>
            </a:r>
          </a:p>
          <a:p>
            <a:pPr lvl="1"/>
            <a:r>
              <a:rPr lang="en-IE" dirty="0"/>
              <a:t>Main evaluation criteria</a:t>
            </a:r>
          </a:p>
          <a:p>
            <a:pPr lvl="1"/>
            <a:r>
              <a:rPr lang="en-IE" dirty="0"/>
              <a:t>Key required elements (impact, KPIs, replication, sustainability)</a:t>
            </a:r>
          </a:p>
          <a:p>
            <a:pPr lvl="1"/>
            <a:r>
              <a:rPr lang="en-IE" dirty="0"/>
              <a:t>Policy priorities (project topics) - ask yourself whether LIFE is the right funding instrument for your project</a:t>
            </a:r>
          </a:p>
          <a:p>
            <a:pPr lvl="1"/>
            <a:r>
              <a:rPr lang="en-IE" dirty="0"/>
              <a:t>Financial rules and construction of the budget</a:t>
            </a:r>
          </a:p>
        </p:txBody>
      </p:sp>
      <p:sp>
        <p:nvSpPr>
          <p:cNvPr id="3" name="Title 2">
            <a:extLst>
              <a:ext uri="{FF2B5EF4-FFF2-40B4-BE49-F238E27FC236}">
                <a16:creationId xmlns:a16="http://schemas.microsoft.com/office/drawing/2014/main" id="{DD132012-2D2D-73F5-78A8-440A072C009B}"/>
              </a:ext>
            </a:extLst>
          </p:cNvPr>
          <p:cNvSpPr>
            <a:spLocks noGrp="1"/>
          </p:cNvSpPr>
          <p:nvPr>
            <p:ph type="title"/>
          </p:nvPr>
        </p:nvSpPr>
        <p:spPr/>
        <p:txBody>
          <a:bodyPr/>
          <a:lstStyle/>
          <a:p>
            <a:r>
              <a:rPr lang="en-IE" dirty="0"/>
              <a:t>I want to apply for a SAP…</a:t>
            </a:r>
          </a:p>
        </p:txBody>
      </p:sp>
    </p:spTree>
    <p:extLst>
      <p:ext uri="{BB962C8B-B14F-4D97-AF65-F5344CB8AC3E}">
        <p14:creationId xmlns:p14="http://schemas.microsoft.com/office/powerpoint/2010/main" val="3220472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860898-598A-44EF-A376-A32273AF80AC}"/>
              </a:ext>
            </a:extLst>
          </p:cNvPr>
          <p:cNvSpPr>
            <a:spLocks noGrp="1"/>
          </p:cNvSpPr>
          <p:nvPr>
            <p:ph idx="1"/>
          </p:nvPr>
        </p:nvSpPr>
        <p:spPr>
          <a:xfrm>
            <a:off x="775672" y="1488048"/>
            <a:ext cx="10905699" cy="3881904"/>
          </a:xfrm>
        </p:spPr>
        <p:txBody>
          <a:bodyPr/>
          <a:lstStyle/>
          <a:p>
            <a:r>
              <a:rPr lang="en-IE" dirty="0"/>
              <a:t>Success rate under LIFE calls is low and competition is very high:</a:t>
            </a:r>
          </a:p>
          <a:p>
            <a:pPr lvl="1"/>
            <a:r>
              <a:rPr lang="en-IE" dirty="0"/>
              <a:t> Only very good quality proposals will be financed - there is no point to submit multiple poorly prepared proposals, it is better to present one that is well designed and thought through</a:t>
            </a:r>
          </a:p>
          <a:p>
            <a:pPr lvl="1"/>
            <a:r>
              <a:rPr lang="en-IE" dirty="0"/>
              <a:t>Allow sufficient time when preparing a proposal - it takes several months to prepare an application that responds well to all the evaluation criteria; do not forget obligatory annexes; use the correct application forms  </a:t>
            </a:r>
          </a:p>
          <a:p>
            <a:pPr lvl="1"/>
            <a:r>
              <a:rPr lang="en-IE" dirty="0"/>
              <a:t>Remember: even experienced LIFE applicants from the EU are often unsuccessful and need to re-submit their proposals several times before getting a grant</a:t>
            </a:r>
          </a:p>
        </p:txBody>
      </p:sp>
      <p:sp>
        <p:nvSpPr>
          <p:cNvPr id="3" name="Title 2">
            <a:extLst>
              <a:ext uri="{FF2B5EF4-FFF2-40B4-BE49-F238E27FC236}">
                <a16:creationId xmlns:a16="http://schemas.microsoft.com/office/drawing/2014/main" id="{DD132012-2D2D-73F5-78A8-440A072C009B}"/>
              </a:ext>
            </a:extLst>
          </p:cNvPr>
          <p:cNvSpPr>
            <a:spLocks noGrp="1"/>
          </p:cNvSpPr>
          <p:nvPr>
            <p:ph type="title"/>
          </p:nvPr>
        </p:nvSpPr>
        <p:spPr/>
        <p:txBody>
          <a:bodyPr/>
          <a:lstStyle/>
          <a:p>
            <a:r>
              <a:rPr lang="en-IE" dirty="0"/>
              <a:t>What to consider?</a:t>
            </a:r>
          </a:p>
        </p:txBody>
      </p:sp>
    </p:spTree>
    <p:extLst>
      <p:ext uri="{BB962C8B-B14F-4D97-AF65-F5344CB8AC3E}">
        <p14:creationId xmlns:p14="http://schemas.microsoft.com/office/powerpoint/2010/main" val="87361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75672" y="1412776"/>
            <a:ext cx="10905699" cy="4752528"/>
          </a:xfrm>
        </p:spPr>
        <p:txBody>
          <a:bodyPr/>
          <a:lstStyle/>
          <a:p>
            <a:pPr marL="0" indent="0">
              <a:buNone/>
            </a:pPr>
            <a:r>
              <a:rPr lang="en-US" dirty="0"/>
              <a:t>Entities eligible are  public or private legal entities established in:</a:t>
            </a:r>
          </a:p>
          <a:p>
            <a:r>
              <a:rPr lang="en-US" dirty="0"/>
              <a:t>the EU or an overseas country or territory linked to it;</a:t>
            </a:r>
          </a:p>
          <a:p>
            <a:r>
              <a:rPr lang="en-US" dirty="0"/>
              <a:t>a third country associated to the LIFE </a:t>
            </a:r>
            <a:r>
              <a:rPr lang="en-US" dirty="0" err="1"/>
              <a:t>programme</a:t>
            </a:r>
            <a:r>
              <a:rPr lang="en-US" dirty="0"/>
              <a:t> (Iceland, </a:t>
            </a:r>
            <a:r>
              <a:rPr lang="en-US" b="1" dirty="0">
                <a:solidFill>
                  <a:srgbClr val="FF0000"/>
                </a:solidFill>
              </a:rPr>
              <a:t>Ukraine</a:t>
            </a:r>
            <a:r>
              <a:rPr lang="en-US" dirty="0"/>
              <a:t>, Moldova) ; or</a:t>
            </a:r>
          </a:p>
          <a:p>
            <a:r>
              <a:rPr lang="en-US" dirty="0"/>
              <a:t>a legal entity created under Union law or any international </a:t>
            </a:r>
            <a:r>
              <a:rPr lang="en-US" dirty="0" err="1"/>
              <a:t>organisation</a:t>
            </a:r>
            <a:r>
              <a:rPr lang="en-US" dirty="0"/>
              <a:t>.</a:t>
            </a:r>
          </a:p>
          <a:p>
            <a:pPr marL="0" indent="0">
              <a:buNone/>
            </a:pPr>
            <a:r>
              <a:rPr lang="en-US" dirty="0"/>
              <a:t>Natural persons are not eligible to apply.</a:t>
            </a:r>
            <a:br>
              <a:rPr lang="en-US" dirty="0"/>
            </a:br>
            <a:r>
              <a:rPr lang="en-US" dirty="0"/>
              <a:t> </a:t>
            </a:r>
            <a:br>
              <a:rPr lang="en-US" dirty="0"/>
            </a:br>
            <a:r>
              <a:rPr lang="en-US" sz="1800" dirty="0"/>
              <a:t>Legal entities established in a third country which is not associated to the LIFE </a:t>
            </a:r>
            <a:r>
              <a:rPr lang="en-US" sz="1800" dirty="0" err="1"/>
              <a:t>Programme</a:t>
            </a:r>
            <a:r>
              <a:rPr lang="en-US" sz="1800" dirty="0"/>
              <a:t> may exceptionally be eligible to participate where this is necessary for the achievement of the objectives of a given action to ensure the effectiveness of interventions carried out in the Union. Those legal entities shall in principle bear the cost of their participation.</a:t>
            </a:r>
          </a:p>
          <a:p>
            <a:endParaRPr lang="en-GB" dirty="0"/>
          </a:p>
        </p:txBody>
      </p:sp>
      <p:sp>
        <p:nvSpPr>
          <p:cNvPr id="3" name="Title 2"/>
          <p:cNvSpPr>
            <a:spLocks noGrp="1"/>
          </p:cNvSpPr>
          <p:nvPr>
            <p:ph type="title"/>
          </p:nvPr>
        </p:nvSpPr>
        <p:spPr/>
        <p:txBody>
          <a:bodyPr/>
          <a:lstStyle/>
          <a:p>
            <a:r>
              <a:rPr lang="fr-BE" dirty="0" err="1"/>
              <a:t>Who</a:t>
            </a:r>
            <a:r>
              <a:rPr lang="fr-BE" dirty="0"/>
              <a:t> </a:t>
            </a:r>
            <a:r>
              <a:rPr lang="fr-BE" dirty="0" err="1"/>
              <a:t>can</a:t>
            </a:r>
            <a:r>
              <a:rPr lang="fr-BE" dirty="0"/>
              <a:t> </a:t>
            </a:r>
            <a:r>
              <a:rPr lang="fr-BE" dirty="0" err="1"/>
              <a:t>apply</a:t>
            </a:r>
            <a:r>
              <a:rPr lang="fr-BE" dirty="0"/>
              <a:t>?</a:t>
            </a:r>
            <a:endParaRPr lang="en-GB" dirty="0"/>
          </a:p>
        </p:txBody>
      </p:sp>
    </p:spTree>
    <p:extLst>
      <p:ext uri="{BB962C8B-B14F-4D97-AF65-F5344CB8AC3E}">
        <p14:creationId xmlns:p14="http://schemas.microsoft.com/office/powerpoint/2010/main" val="167198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75672" y="1412776"/>
            <a:ext cx="10905699" cy="4752528"/>
          </a:xfrm>
        </p:spPr>
        <p:txBody>
          <a:bodyPr/>
          <a:lstStyle/>
          <a:p>
            <a:r>
              <a:rPr lang="en-IE" dirty="0"/>
              <a:t>Consider teaming up with applicants from EU-27</a:t>
            </a:r>
          </a:p>
          <a:p>
            <a:pPr marL="895350" lvl="1" indent="-438150">
              <a:buFont typeface="Wingdings" panose="05000000000000000000" pitchFamily="2" charset="2"/>
              <a:buChar char="ü"/>
            </a:pPr>
            <a:r>
              <a:rPr lang="en-IE" dirty="0"/>
              <a:t>you can learn from their experience </a:t>
            </a:r>
          </a:p>
          <a:p>
            <a:pPr marL="895350" lvl="1" indent="-447675" algn="just">
              <a:buFont typeface="Wingdings" panose="05000000000000000000" pitchFamily="2" charset="2"/>
              <a:buChar char="ü"/>
            </a:pPr>
            <a:r>
              <a:rPr lang="en-IE" dirty="0"/>
              <a:t>if your project covers more than one country, the impact (and therefore the score during evaluation) can be higher.  </a:t>
            </a:r>
          </a:p>
          <a:p>
            <a:r>
              <a:rPr lang="en-IE" dirty="0"/>
              <a:t>Use LIFE </a:t>
            </a:r>
            <a:r>
              <a:rPr lang="en-IE" dirty="0">
                <a:hlinkClick r:id="rId2"/>
              </a:rPr>
              <a:t>virtual networking tool </a:t>
            </a:r>
            <a:r>
              <a:rPr lang="en-IE" dirty="0"/>
              <a:t>to find project partners. </a:t>
            </a:r>
          </a:p>
          <a:p>
            <a:pPr marL="895350" lvl="1" indent="-438150">
              <a:buFont typeface="Wingdings" panose="05000000000000000000" pitchFamily="2" charset="2"/>
              <a:buChar char="ü"/>
            </a:pPr>
            <a:r>
              <a:rPr lang="en-IE" dirty="0"/>
              <a:t>	</a:t>
            </a:r>
            <a:r>
              <a:rPr lang="en-US" dirty="0"/>
              <a:t>Publish your </a:t>
            </a:r>
            <a:r>
              <a:rPr lang="en-US" dirty="0" err="1"/>
              <a:t>organisational</a:t>
            </a:r>
            <a:r>
              <a:rPr lang="en-US" dirty="0"/>
              <a:t> focus and your collaboration wishes</a:t>
            </a:r>
          </a:p>
          <a:p>
            <a:pPr marL="895350" lvl="1" indent="-438150">
              <a:buFont typeface="Wingdings" panose="05000000000000000000" pitchFamily="2" charset="2"/>
              <a:buChar char="ü"/>
            </a:pPr>
            <a:r>
              <a:rPr lang="en-US" dirty="0"/>
              <a:t>Send meeting request</a:t>
            </a:r>
          </a:p>
          <a:p>
            <a:pPr marL="895350" lvl="1" indent="-438150">
              <a:buFont typeface="Wingdings" panose="05000000000000000000" pitchFamily="2" charset="2"/>
              <a:buChar char="ü"/>
            </a:pPr>
            <a:r>
              <a:rPr lang="en-US" dirty="0"/>
              <a:t>Meet virtually if the meeting is accepted</a:t>
            </a:r>
          </a:p>
          <a:p>
            <a:pPr lvl="1">
              <a:buFont typeface="Wingdings" panose="05000000000000000000" pitchFamily="2" charset="2"/>
              <a:buChar char="ü"/>
            </a:pPr>
            <a:r>
              <a:rPr lang="en-US" dirty="0"/>
              <a:t>. </a:t>
            </a:r>
            <a:endParaRPr lang="en-IE" dirty="0"/>
          </a:p>
          <a:p>
            <a:endParaRPr lang="en-GB" dirty="0"/>
          </a:p>
        </p:txBody>
      </p:sp>
      <p:sp>
        <p:nvSpPr>
          <p:cNvPr id="3" name="Title 2"/>
          <p:cNvSpPr>
            <a:spLocks noGrp="1"/>
          </p:cNvSpPr>
          <p:nvPr>
            <p:ph type="title"/>
          </p:nvPr>
        </p:nvSpPr>
        <p:spPr/>
        <p:txBody>
          <a:bodyPr/>
          <a:lstStyle/>
          <a:p>
            <a:r>
              <a:rPr lang="fr-BE" dirty="0" err="1"/>
              <a:t>Advice</a:t>
            </a:r>
            <a:r>
              <a:rPr lang="fr-BE" dirty="0"/>
              <a:t> for </a:t>
            </a:r>
            <a:r>
              <a:rPr lang="fr-BE" dirty="0" err="1"/>
              <a:t>legal</a:t>
            </a:r>
            <a:r>
              <a:rPr lang="fr-BE" dirty="0"/>
              <a:t> </a:t>
            </a:r>
            <a:r>
              <a:rPr lang="fr-BE" dirty="0" err="1"/>
              <a:t>entities</a:t>
            </a:r>
            <a:r>
              <a:rPr lang="fr-BE" dirty="0"/>
              <a:t> </a:t>
            </a:r>
            <a:r>
              <a:rPr lang="fr-BE" dirty="0" err="1"/>
              <a:t>from</a:t>
            </a:r>
            <a:r>
              <a:rPr lang="fr-BE" dirty="0"/>
              <a:t> </a:t>
            </a:r>
            <a:r>
              <a:rPr lang="fr-BE" dirty="0" err="1"/>
              <a:t>third</a:t>
            </a:r>
            <a:r>
              <a:rPr lang="fr-BE" dirty="0"/>
              <a:t> </a:t>
            </a:r>
            <a:r>
              <a:rPr lang="fr-BE" dirty="0" err="1"/>
              <a:t>countires</a:t>
            </a:r>
            <a:endParaRPr lang="en-GB" dirty="0"/>
          </a:p>
        </p:txBody>
      </p:sp>
    </p:spTree>
    <p:extLst>
      <p:ext uri="{BB962C8B-B14F-4D97-AF65-F5344CB8AC3E}">
        <p14:creationId xmlns:p14="http://schemas.microsoft.com/office/powerpoint/2010/main" val="3816548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p:txBody>
          <a:bodyPr/>
          <a:lstStyle/>
          <a:p>
            <a:r>
              <a:rPr lang="en-US" dirty="0"/>
              <a:t>Determined on annual basis, following a consultation with Member States</a:t>
            </a:r>
          </a:p>
          <a:p>
            <a:r>
              <a:rPr lang="en-US" dirty="0"/>
              <a:t>Focused on current policy priorities – one grant per topic</a:t>
            </a:r>
          </a:p>
          <a:p>
            <a:pPr marL="0" indent="0">
              <a:buNone/>
            </a:pPr>
            <a:r>
              <a:rPr lang="en-US" dirty="0"/>
              <a:t>This year:</a:t>
            </a:r>
          </a:p>
          <a:p>
            <a:r>
              <a:rPr lang="en-IE" b="1" dirty="0"/>
              <a:t>2 topics focus specifically on Ukraine</a:t>
            </a:r>
          </a:p>
          <a:p>
            <a:r>
              <a:rPr lang="en-IE" b="1" dirty="0"/>
              <a:t>1 topic focusses on the Emerald network in Ukraine and Moldova</a:t>
            </a:r>
          </a:p>
          <a:p>
            <a:r>
              <a:rPr lang="en-IE" b="1" dirty="0"/>
              <a:t>1 topic focusses on cooperation with New European Bauhaus Academy in the wood sector</a:t>
            </a:r>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1217948"/>
          </a:xfrm>
        </p:spPr>
        <p:txBody>
          <a:bodyPr/>
          <a:lstStyle/>
          <a:p>
            <a:r>
              <a:rPr lang="en-US" b="1" dirty="0"/>
              <a:t>Projects</a:t>
            </a:r>
            <a:r>
              <a:rPr lang="en-US" dirty="0"/>
              <a:t> addressing </a:t>
            </a:r>
            <a:r>
              <a:rPr lang="en-US" b="1" dirty="0"/>
              <a:t>Legislative</a:t>
            </a:r>
            <a:r>
              <a:rPr lang="en-US" dirty="0"/>
              <a:t> and </a:t>
            </a:r>
            <a:r>
              <a:rPr lang="en-US" b="1" dirty="0"/>
              <a:t>Policy</a:t>
            </a:r>
            <a:r>
              <a:rPr lang="en-US" dirty="0"/>
              <a:t> priorities (PLP) </a:t>
            </a:r>
            <a:endParaRPr lang="en-IE" dirty="0"/>
          </a:p>
        </p:txBody>
      </p:sp>
    </p:spTree>
    <p:extLst>
      <p:ext uri="{BB962C8B-B14F-4D97-AF65-F5344CB8AC3E}">
        <p14:creationId xmlns:p14="http://schemas.microsoft.com/office/powerpoint/2010/main" val="3275280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549515"/>
          </a:xfrm>
        </p:spPr>
        <p:txBody>
          <a:bodyPr/>
          <a:lstStyle/>
          <a:p>
            <a:pPr marL="457200" lvl="1" indent="0">
              <a:buNone/>
            </a:pPr>
            <a:r>
              <a:rPr lang="en-US" b="1" dirty="0"/>
              <a:t>Project for a holistic orientation towards environmental new infrastructure in Ukrainian Cities – waste</a:t>
            </a:r>
          </a:p>
          <a:p>
            <a:pPr lvl="1"/>
            <a:r>
              <a:rPr lang="en-US" b="1" dirty="0"/>
              <a:t>Can apply :  </a:t>
            </a:r>
            <a:r>
              <a:rPr lang="en-US" dirty="0"/>
              <a:t>a consortium including the municipal authorities of one or more Ukrainian small or medium-sized city and one or more EU cities </a:t>
            </a:r>
          </a:p>
          <a:p>
            <a:pPr lvl="1"/>
            <a:r>
              <a:rPr lang="en-US" b="1" dirty="0"/>
              <a:t>Objective: </a:t>
            </a:r>
            <a:r>
              <a:rPr lang="en-US" dirty="0"/>
              <a:t>contribute to the implementation of the waste management framework, </a:t>
            </a:r>
            <a:r>
              <a:rPr lang="en-US" sz="1800" dirty="0"/>
              <a:t>including: </a:t>
            </a:r>
          </a:p>
          <a:p>
            <a:pPr marL="1166813" lvl="1" indent="-447675">
              <a:buFont typeface="+mj-lt"/>
              <a:buAutoNum type="arabicParenR"/>
            </a:pPr>
            <a:r>
              <a:rPr lang="en-US" sz="1800" dirty="0"/>
              <a:t>development of relevant urban planning and permitting actions; </a:t>
            </a:r>
          </a:p>
          <a:p>
            <a:pPr marL="1166813" lvl="1" indent="-447675">
              <a:buFont typeface="+mj-lt"/>
              <a:buAutoNum type="arabicParenR"/>
            </a:pPr>
            <a:r>
              <a:rPr lang="en-US" sz="1800" dirty="0"/>
              <a:t>identification and design of innovative solutions i.e. for waste recovery or for the management of hazardous waste;</a:t>
            </a:r>
          </a:p>
          <a:p>
            <a:pPr marL="1166813" lvl="1" indent="-447675">
              <a:buFont typeface="+mj-lt"/>
              <a:buAutoNum type="arabicParenR"/>
            </a:pPr>
            <a:r>
              <a:rPr lang="en-US" sz="1800" dirty="0"/>
              <a:t>promotion of innovative solutions for the design and (re)construction of waste management facilities.</a:t>
            </a:r>
            <a:endParaRPr lang="en-IE" sz="1800"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Projects on Legislative and Policy priorities  </a:t>
            </a:r>
            <a:endParaRPr lang="en-IE" dirty="0"/>
          </a:p>
        </p:txBody>
      </p:sp>
    </p:spTree>
    <p:extLst>
      <p:ext uri="{BB962C8B-B14F-4D97-AF65-F5344CB8AC3E}">
        <p14:creationId xmlns:p14="http://schemas.microsoft.com/office/powerpoint/2010/main" val="228557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752528"/>
          </a:xfrm>
        </p:spPr>
        <p:txBody>
          <a:bodyPr/>
          <a:lstStyle/>
          <a:p>
            <a:pPr marL="457200" lvl="1" indent="0">
              <a:buNone/>
            </a:pPr>
            <a:r>
              <a:rPr lang="en-US" b="1" dirty="0"/>
              <a:t>Project for a holistic orientation towards environmental new infrastructure in Ukrainian Cities – water</a:t>
            </a:r>
          </a:p>
          <a:p>
            <a:pPr lvl="1"/>
            <a:r>
              <a:rPr lang="en-US" b="1" dirty="0"/>
              <a:t>Can apply :  </a:t>
            </a:r>
            <a:r>
              <a:rPr lang="en-US" dirty="0"/>
              <a:t>a consortium including the municipal authorities of one or more Ukrainian small or medium-sized city and one or more EU cities </a:t>
            </a:r>
          </a:p>
          <a:p>
            <a:pPr lvl="1"/>
            <a:r>
              <a:rPr lang="en-US" b="1" dirty="0"/>
              <a:t>Objective: </a:t>
            </a:r>
            <a:r>
              <a:rPr lang="en-US" dirty="0"/>
              <a:t>contribute to the implementation of the water management framework, </a:t>
            </a:r>
            <a:r>
              <a:rPr lang="en-US" sz="1800" dirty="0"/>
              <a:t>including: </a:t>
            </a:r>
          </a:p>
          <a:p>
            <a:pPr marL="1166813" lvl="1" indent="-447675">
              <a:buFont typeface="+mj-lt"/>
              <a:buAutoNum type="arabicParenR"/>
            </a:pPr>
            <a:r>
              <a:rPr lang="en-US" sz="1800" dirty="0"/>
              <a:t>the development of relevant urban planning approaches and permitting actions;</a:t>
            </a:r>
          </a:p>
          <a:p>
            <a:pPr marL="1166813" lvl="1" indent="-447675">
              <a:buFont typeface="+mj-lt"/>
              <a:buAutoNum type="arabicParenR"/>
            </a:pPr>
            <a:r>
              <a:rPr lang="en-US" sz="1800" dirty="0"/>
              <a:t>the identification and design of innovative solutions to improve access to safe drinking water and wastewater treatment; </a:t>
            </a:r>
          </a:p>
          <a:p>
            <a:pPr marL="1166813" lvl="1" indent="-447675">
              <a:buFont typeface="+mj-lt"/>
              <a:buAutoNum type="arabicParenR"/>
            </a:pPr>
            <a:r>
              <a:rPr lang="en-US" sz="1800" dirty="0"/>
              <a:t>the promotion of innovative solutions for the design and reconstruction of water and wastewater infrastructures and treatment facilities. </a:t>
            </a:r>
            <a:endParaRPr lang="en-IE" sz="1800"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Projects on Legislative and Policy priorities </a:t>
            </a:r>
            <a:endParaRPr lang="en-IE" dirty="0"/>
          </a:p>
        </p:txBody>
      </p:sp>
    </p:spTree>
    <p:extLst>
      <p:ext uri="{BB962C8B-B14F-4D97-AF65-F5344CB8AC3E}">
        <p14:creationId xmlns:p14="http://schemas.microsoft.com/office/powerpoint/2010/main" val="1998870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752528"/>
          </a:xfrm>
        </p:spPr>
        <p:txBody>
          <a:bodyPr/>
          <a:lstStyle/>
          <a:p>
            <a:pPr marL="457200" lvl="1" indent="0">
              <a:buNone/>
            </a:pPr>
            <a:r>
              <a:rPr lang="en-US" b="1" dirty="0"/>
              <a:t>Supporting the implementation of the Birds and Habitats Directive and Natura 2000 in Ukraine and Moldova, based on their current Emerald network</a:t>
            </a:r>
          </a:p>
          <a:p>
            <a:pPr lvl="1"/>
            <a:r>
              <a:rPr lang="en-US" b="1" dirty="0"/>
              <a:t>Can apply : </a:t>
            </a:r>
            <a:r>
              <a:rPr lang="en-US" dirty="0"/>
              <a:t>relevant stakeholders and authorities in Ukraine and Moldova</a:t>
            </a:r>
          </a:p>
          <a:p>
            <a:pPr lvl="1"/>
            <a:r>
              <a:rPr lang="en-US" b="1" dirty="0"/>
              <a:t>Objective: </a:t>
            </a:r>
            <a:r>
              <a:rPr lang="en-US" dirty="0"/>
              <a:t>to </a:t>
            </a:r>
            <a:r>
              <a:rPr lang="en-US" sz="1800" dirty="0"/>
              <a:t>support Ukraine and Moldova establishment and management of the Emerald Network of protected sites, through support in different areas:</a:t>
            </a:r>
          </a:p>
          <a:p>
            <a:pPr marL="1166813" lvl="1" indent="-447675">
              <a:buFont typeface="+mj-lt"/>
              <a:buAutoNum type="arabicParenR"/>
            </a:pPr>
            <a:r>
              <a:rPr lang="en-US" sz="1600" dirty="0"/>
              <a:t>Legal: support for a preliminary study to define baselines, propose a roadmap and/or legal recommendations</a:t>
            </a:r>
          </a:p>
          <a:p>
            <a:pPr marL="1166813" lvl="1" indent="-447675">
              <a:buFont typeface="+mj-lt"/>
              <a:buAutoNum type="arabicParenR"/>
            </a:pPr>
            <a:r>
              <a:rPr lang="en-US" sz="1600" dirty="0"/>
              <a:t>Technical: support the mapping sites and the identification of site-specific conservation objectives and measures</a:t>
            </a:r>
          </a:p>
          <a:p>
            <a:pPr marL="1166813" lvl="1" indent="-447675">
              <a:buFont typeface="+mj-lt"/>
              <a:buAutoNum type="arabicParenR"/>
            </a:pPr>
            <a:r>
              <a:rPr lang="en-US" sz="1600" dirty="0"/>
              <a:t>Operational: support for assessments, for the preparation of action plans and guidelines</a:t>
            </a:r>
            <a:endParaRPr lang="en-IE" sz="1800"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Projects on Legislative and Policy priorities </a:t>
            </a:r>
            <a:endParaRPr lang="en-IE" dirty="0"/>
          </a:p>
        </p:txBody>
      </p:sp>
    </p:spTree>
    <p:extLst>
      <p:ext uri="{BB962C8B-B14F-4D97-AF65-F5344CB8AC3E}">
        <p14:creationId xmlns:p14="http://schemas.microsoft.com/office/powerpoint/2010/main" val="3241487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B982EE-E37B-D5DF-9FB4-31F2D7615F4D}"/>
              </a:ext>
            </a:extLst>
          </p:cNvPr>
          <p:cNvSpPr>
            <a:spLocks noGrp="1"/>
          </p:cNvSpPr>
          <p:nvPr>
            <p:ph idx="1"/>
          </p:nvPr>
        </p:nvSpPr>
        <p:spPr>
          <a:xfrm>
            <a:off x="839416" y="1412776"/>
            <a:ext cx="10905699" cy="4896544"/>
          </a:xfrm>
        </p:spPr>
        <p:txBody>
          <a:bodyPr/>
          <a:lstStyle/>
          <a:p>
            <a:pPr marL="457200" lvl="1" indent="0">
              <a:buNone/>
            </a:pPr>
            <a:r>
              <a:rPr lang="en-US" b="1" dirty="0"/>
              <a:t>New European Bauhaus – LIFE in the building and construction Sector</a:t>
            </a:r>
          </a:p>
          <a:p>
            <a:pPr lvl="1"/>
            <a:r>
              <a:rPr lang="en-US" b="1" dirty="0"/>
              <a:t>Can apply : </a:t>
            </a:r>
            <a:r>
              <a:rPr lang="en-US" dirty="0"/>
              <a:t>EU legal entities from EU and associated countries</a:t>
            </a:r>
          </a:p>
          <a:p>
            <a:pPr marL="719138" lvl="1" indent="0">
              <a:buNone/>
              <a:tabLst>
                <a:tab pos="719138" algn="l"/>
              </a:tabLst>
            </a:pPr>
            <a:r>
              <a:rPr lang="en-US" dirty="0"/>
              <a:t>We expect especially members of the New European Bauhaus community, such as universities, training providers, associations, public-private consortia. </a:t>
            </a:r>
          </a:p>
          <a:p>
            <a:pPr lvl="1"/>
            <a:r>
              <a:rPr lang="en-US" b="1" dirty="0"/>
              <a:t>Objective: </a:t>
            </a:r>
            <a:r>
              <a:rPr lang="en-US" dirty="0"/>
              <a:t>to </a:t>
            </a:r>
            <a:r>
              <a:rPr lang="en-US" sz="1800" dirty="0"/>
              <a:t>enhance skills in the construction eco-system for sustainable construction; with special focus on the use of bio-based materials and circularity, to contribute to the NEB Academy, through activities such as: </a:t>
            </a:r>
          </a:p>
          <a:p>
            <a:pPr marL="1166813" lvl="1" indent="-447675">
              <a:buFont typeface="+mj-lt"/>
              <a:buAutoNum type="arabicParenR"/>
            </a:pPr>
            <a:r>
              <a:rPr lang="en-US" sz="1600" dirty="0"/>
              <a:t>Testing of  pilot projects and promoting and support technology transfer</a:t>
            </a:r>
          </a:p>
          <a:p>
            <a:pPr marL="1166813" lvl="1" indent="-447675">
              <a:buFont typeface="+mj-lt"/>
              <a:buAutoNum type="arabicParenR"/>
            </a:pPr>
            <a:r>
              <a:rPr lang="en-US" sz="1600" dirty="0"/>
              <a:t>Providing capacity building, support visits for exchange of ideas</a:t>
            </a:r>
          </a:p>
          <a:p>
            <a:pPr marL="1166813" lvl="1" indent="-447675">
              <a:buFont typeface="+mj-lt"/>
              <a:buAutoNum type="arabicParenR"/>
            </a:pPr>
            <a:r>
              <a:rPr lang="en-US" sz="1600" dirty="0"/>
              <a:t>Supporting specific training of technicians, land planners and others for the development of New European Bauhaus specific projects. </a:t>
            </a:r>
            <a:endParaRPr lang="en-IE" sz="1800" dirty="0"/>
          </a:p>
        </p:txBody>
      </p:sp>
      <p:sp>
        <p:nvSpPr>
          <p:cNvPr id="3" name="Title 2">
            <a:extLst>
              <a:ext uri="{FF2B5EF4-FFF2-40B4-BE49-F238E27FC236}">
                <a16:creationId xmlns:a16="http://schemas.microsoft.com/office/drawing/2014/main" id="{8971F2DD-4A32-0450-A663-8410B90E870A}"/>
              </a:ext>
            </a:extLst>
          </p:cNvPr>
          <p:cNvSpPr>
            <a:spLocks noGrp="1"/>
          </p:cNvSpPr>
          <p:nvPr>
            <p:ph type="title"/>
          </p:nvPr>
        </p:nvSpPr>
        <p:spPr>
          <a:xfrm>
            <a:off x="970722" y="482860"/>
            <a:ext cx="10515600" cy="569876"/>
          </a:xfrm>
        </p:spPr>
        <p:txBody>
          <a:bodyPr/>
          <a:lstStyle/>
          <a:p>
            <a:r>
              <a:rPr lang="en-US" dirty="0"/>
              <a:t>Projects on Legislative and Policy priorities </a:t>
            </a:r>
            <a:endParaRPr lang="en-IE" dirty="0"/>
          </a:p>
        </p:txBody>
      </p:sp>
    </p:spTree>
    <p:extLst>
      <p:ext uri="{BB962C8B-B14F-4D97-AF65-F5344CB8AC3E}">
        <p14:creationId xmlns:p14="http://schemas.microsoft.com/office/powerpoint/2010/main" val="1370160652"/>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49889BA3D3D048B14BD87256F68377" ma:contentTypeVersion="4" ma:contentTypeDescription="Create a new document." ma:contentTypeScope="" ma:versionID="8075131e1f6e5eeeb8bf92049dc7e9d9">
  <xsd:schema xmlns:xsd="http://www.w3.org/2001/XMLSchema" xmlns:xs="http://www.w3.org/2001/XMLSchema" xmlns:p="http://schemas.microsoft.com/office/2006/metadata/properties" xmlns:ns2="2842de65-5acd-4b7e-90dd-02d34835af41" xmlns:ns3="6a04500c-5611-4532-85c9-50b5628a6bcc" targetNamespace="http://schemas.microsoft.com/office/2006/metadata/properties" ma:root="true" ma:fieldsID="46a9e3164a43dab2059569b9009d4d41" ns2:_="" ns3:_="">
    <xsd:import namespace="2842de65-5acd-4b7e-90dd-02d34835af41"/>
    <xsd:import namespace="6a04500c-5611-4532-85c9-50b5628a6bc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42de65-5acd-4b7e-90dd-02d34835af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04500c-5611-4532-85c9-50b5628a6bc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D07C25-F42A-4AF2-BF67-FBE3C53D1F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42de65-5acd-4b7e-90dd-02d34835af41"/>
    <ds:schemaRef ds:uri="6a04500c-5611-4532-85c9-50b5628a6b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1CAF70-02D1-4551-A536-63581F6A8097}">
  <ds:schemaRefs>
    <ds:schemaRef ds:uri="http://schemas.microsoft.com/sharepoint/v3/contenttype/forms"/>
  </ds:schemaRefs>
</ds:datastoreItem>
</file>

<file path=customXml/itemProps3.xml><?xml version="1.0" encoding="utf-8"?>
<ds:datastoreItem xmlns:ds="http://schemas.openxmlformats.org/officeDocument/2006/customXml" ds:itemID="{1FF87431-2774-4E17-BE38-8A579357848D}">
  <ds:schemaRefs>
    <ds:schemaRef ds:uri="http://purl.org/dc/elements/1.1/"/>
    <ds:schemaRef ds:uri="http://purl.org/dc/terms/"/>
    <ds:schemaRef ds:uri="http://schemas.openxmlformats.org/package/2006/metadata/core-properties"/>
    <ds:schemaRef ds:uri="2842de65-5acd-4b7e-90dd-02d34835af41"/>
    <ds:schemaRef ds:uri="http://purl.org/dc/dcmitype/"/>
    <ds:schemaRef ds:uri="http://schemas.microsoft.com/office/infopath/2007/PartnerControls"/>
    <ds:schemaRef ds:uri="http://schemas.microsoft.com/office/2006/documentManagement/types"/>
    <ds:schemaRef ds:uri="6a04500c-5611-4532-85c9-50b5628a6bcc"/>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14990</TotalTime>
  <Words>2280</Words>
  <Application>Microsoft Office PowerPoint</Application>
  <PresentationFormat>Widescreen</PresentationFormat>
  <Paragraphs>247</Paragraphs>
  <Slides>24</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Avenir Book</vt:lpstr>
      <vt:lpstr>Calibri</vt:lpstr>
      <vt:lpstr>Helvetica Neue</vt:lpstr>
      <vt:lpstr>Lato Bold</vt:lpstr>
      <vt:lpstr>Open Sauce Light</vt:lpstr>
      <vt:lpstr>Times New Roman</vt:lpstr>
      <vt:lpstr>Wingdings</vt:lpstr>
      <vt:lpstr>Office Theme</vt:lpstr>
      <vt:lpstr>LIFE programme,  New European Bauhaus  and Ukraine  </vt:lpstr>
      <vt:lpstr>LIFE 2021-2027: total budget of €5.4 billion</vt:lpstr>
      <vt:lpstr>Who can apply?</vt:lpstr>
      <vt:lpstr>Advice for legal entities from third countires</vt:lpstr>
      <vt:lpstr>Projects addressing Legislative and Policy priorities (PLP) </vt:lpstr>
      <vt:lpstr>Projects on Legislative and Policy priorities  </vt:lpstr>
      <vt:lpstr>Projects on Legislative and Policy priorities </vt:lpstr>
      <vt:lpstr>Projects on Legislative and Policy priorities </vt:lpstr>
      <vt:lpstr>Projects on Legislative and Policy priorities </vt:lpstr>
      <vt:lpstr>Projects on Legislative and Policy priorities </vt:lpstr>
      <vt:lpstr>Standard action projects (SAPs) on New European Bauhaus</vt:lpstr>
      <vt:lpstr>Standard Action Projects </vt:lpstr>
      <vt:lpstr>Help in Preparing Applications</vt:lpstr>
      <vt:lpstr>PowerPoint Presentation</vt:lpstr>
      <vt:lpstr>Thank you</vt:lpstr>
      <vt:lpstr>If you want to know more</vt:lpstr>
      <vt:lpstr> Award Criteria for PLP projects and for Standard Action Projects (SAPs)</vt:lpstr>
      <vt:lpstr>Award criteria</vt:lpstr>
      <vt:lpstr>Award criteria</vt:lpstr>
      <vt:lpstr>Award criteria</vt:lpstr>
      <vt:lpstr>Award criteria</vt:lpstr>
      <vt:lpstr>New European Bauhaus priority topic</vt:lpstr>
      <vt:lpstr>I want to apply for a SAP…</vt:lpstr>
      <vt:lpstr>What to consider?</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Yvonne (COMM)</dc:creator>
  <cp:lastModifiedBy>GRAUSOVA Miroslava (JRC)</cp:lastModifiedBy>
  <cp:revision>265</cp:revision>
  <cp:lastPrinted>2022-04-05T08:35:16Z</cp:lastPrinted>
  <dcterms:created xsi:type="dcterms:W3CDTF">2019-08-09T12:06:42Z</dcterms:created>
  <dcterms:modified xsi:type="dcterms:W3CDTF">2023-05-03T09:44:20Z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0x0101006149889BA3D3D048B14BD87256F68377</vt:lpwstr>
  </property>
  <property fmtid="{D5CDD505-2E9C-101B-9397-08002B2CF9AE}" pid="3" name="MSIP_Label_6bd9ddd1-4d20-43f6-abfa-fc3c07406f94_Enabled">
    <vt:lpwstr>true</vt:lpwstr>
  </property>
  <property fmtid="{D5CDD505-2E9C-101B-9397-08002B2CF9AE}" pid="4" name="MSIP_Label_6bd9ddd1-4d20-43f6-abfa-fc3c07406f94_SetDate">
    <vt:lpwstr>2023-04-11T18:56:17Z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b92e9d0f-f7c3-43e6-8e7b-52dd63ed98e5</vt:lpwstr>
  </property>
  <property fmtid="{D5CDD505-2E9C-101B-9397-08002B2CF9AE}" pid="9" name="MSIP_Label_6bd9ddd1-4d20-43f6-abfa-fc3c07406f94_ContentBits">
    <vt:lpwstr>0</vt:lpwstr>
  </property>
</Properties>
</file>