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50" strictFirstAndLastChars="0" embedTrueTypeFonts="1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1" r:id="rId4"/>
    <p:sldId id="263" r:id="rId5"/>
    <p:sldId id="265" r:id="rId6"/>
    <p:sldId id="268" r:id="rId7"/>
    <p:sldId id="270" r:id="rId8"/>
    <p:sldId id="273" r:id="rId9"/>
    <p:sldId id="276" r:id="rId10"/>
    <p:sldId id="278" r:id="rId11"/>
    <p:sldId id="280" r:id="rId12"/>
    <p:sldId id="282" r:id="rId13"/>
    <p:sldId id="284" r:id="rId14"/>
    <p:sldId id="290" r:id="rId15"/>
    <p:sldId id="292" r:id="rId16"/>
    <p:sldId id="296" r:id="rId17"/>
    <p:sldId id="298" r:id="rId18"/>
    <p:sldId id="300" r:id="rId19"/>
    <p:sldId id="302" r:id="rId20"/>
    <p:sldId id="304" r:id="rId21"/>
    <p:sldId id="308" r:id="rId22"/>
    <p:sldId id="314" r:id="rId23"/>
    <p:sldId id="315" r:id="rId24"/>
    <p:sldId id="320" r:id="rId25"/>
    <p:sldId id="324" r:id="rId26"/>
    <p:sldId id="326" r:id="rId27"/>
    <p:sldId id="336" r:id="rId28"/>
    <p:sldId id="334" r:id="rId29"/>
    <p:sldId id="335" r:id="rId30"/>
  </p:sldIdLst>
  <p:sldSz cx="10288588" cy="10288588"/>
  <p:notesSz cx="6858000" cy="9144000"/>
  <p:embeddedFontLst>
    <p:embeddedFont>
      <p:font typeface="Montserrat SemiBold" panose="020B0604020202020204" charset="0"/>
      <p:regular r:id="rId32"/>
      <p:bold r:id="rId33"/>
      <p:italic r:id="rId34"/>
      <p:boldItalic r:id="rId35"/>
    </p:embeddedFont>
    <p:embeddedFont>
      <p:font typeface="Montserrat" panose="020B0604020202020204" charset="0"/>
      <p:regular r:id="rId36"/>
      <p:bold r:id="rId37"/>
      <p:italic r:id="rId38"/>
      <p:boldItalic r:id="rId39"/>
    </p:embeddedFont>
    <p:embeddedFont>
      <p:font typeface="Montserrat Light" panose="020B0604020202020204" charset="0"/>
      <p:regular r:id="rId40"/>
      <p:bold r:id="rId41"/>
      <p:italic r:id="rId42"/>
      <p:bold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9" roundtripDataSignature="AMtx7mjX6zFNBBTO8sw6WpQbwCMD76fn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D4D4D"/>
    <a:srgbClr val="AAE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8470F35-0D81-449B-A2C5-27D593FBF3A5}">
  <a:tblStyle styleId="{E8470F35-0D81-449B-A2C5-27D593FBF3A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0" autoAdjust="0"/>
    <p:restoredTop sz="96472" autoAdjust="0"/>
  </p:normalViewPr>
  <p:slideViewPr>
    <p:cSldViewPr snapToGrid="0">
      <p:cViewPr>
        <p:scale>
          <a:sx n="60" d="100"/>
          <a:sy n="60" d="100"/>
        </p:scale>
        <p:origin x="3456" y="6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10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99" Type="http://customschemas.google.com/relationships/presentationmetadata" Target="metadata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10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90f84d8c9f_6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g190f84d8c9f_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18fd5e463a7_0_1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g18fd5e463a7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190f84d8c9f_4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g190f84d8c9f_4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190f84d8c9f_4_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g190f84d8c9f_4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190f84d8c9f_4_2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g190f84d8c9f_4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18fd5e463a7_0_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g18fd5e463a7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0" name="Google Shape;52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Strand C : Education Champions </a:t>
            </a:r>
            <a:endParaRPr/>
          </a:p>
        </p:txBody>
      </p:sp>
      <p:sp>
        <p:nvSpPr>
          <p:cNvPr id="521" name="Google Shape;521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68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190f84d8c9f_6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3" name="Google Shape;633;g190f84d8c9f_6_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Reconnecting with nature </a:t>
            </a:r>
            <a:endParaRPr/>
          </a:p>
        </p:txBody>
      </p:sp>
      <p:sp>
        <p:nvSpPr>
          <p:cNvPr id="634" name="Google Shape;634;g190f84d8c9f_6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71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190f84d8c9f_6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5" name="Google Shape;645;g190f84d8c9f_6_9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Reconnecting with nature </a:t>
            </a:r>
            <a:endParaRPr/>
          </a:p>
        </p:txBody>
      </p:sp>
      <p:sp>
        <p:nvSpPr>
          <p:cNvPr id="646" name="Google Shape;646;g190f84d8c9f_6_9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72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190f84d8c9f_6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3" name="Google Shape;703;g190f84d8c9f_6_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Reconnecting with nature </a:t>
            </a:r>
            <a:endParaRPr/>
          </a:p>
        </p:txBody>
      </p:sp>
      <p:sp>
        <p:nvSpPr>
          <p:cNvPr id="704" name="Google Shape;704;g190f84d8c9f_6_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73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190f84d8c9f_6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4" name="Google Shape;744;g190f84d8c9f_6_1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Reconnecting with nature </a:t>
            </a:r>
            <a:endParaRPr/>
          </a:p>
        </p:txBody>
      </p:sp>
      <p:sp>
        <p:nvSpPr>
          <p:cNvPr id="745" name="Google Shape;745;g190f84d8c9f_6_1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74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18fd5e463a7_0_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1" name="Google Shape;761;g18fd5e463a7_0_3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Reconnecting with nature </a:t>
            </a:r>
            <a:endParaRPr/>
          </a:p>
        </p:txBody>
      </p:sp>
      <p:sp>
        <p:nvSpPr>
          <p:cNvPr id="762" name="Google Shape;762;g18fd5e463a7_0_3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75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18fd5e463a7_0_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1" name="Google Shape;761;g18fd5e463a7_0_3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Reconnecting with nature </a:t>
            </a:r>
            <a:endParaRPr/>
          </a:p>
        </p:txBody>
      </p:sp>
      <p:sp>
        <p:nvSpPr>
          <p:cNvPr id="762" name="Google Shape;762;g18fd5e463a7_0_3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016347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g198194ee683_3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4" name="Google Shape;854;g198194ee683_3_1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Reconnecting with nature </a:t>
            </a:r>
            <a:endParaRPr/>
          </a:p>
        </p:txBody>
      </p:sp>
      <p:sp>
        <p:nvSpPr>
          <p:cNvPr id="855" name="Google Shape;855;g198194ee683_3_1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77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g190f84d8c9f_4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6" name="Google Shape;866;g190f84d8c9f_4_1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Reconnecting with nature </a:t>
            </a:r>
            <a:endParaRPr/>
          </a:p>
        </p:txBody>
      </p:sp>
      <p:sp>
        <p:nvSpPr>
          <p:cNvPr id="867" name="Google Shape;867;g190f84d8c9f_4_17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78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90f84d8c9f_4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g190f84d8c9f_4_1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POST 1</a:t>
            </a:r>
            <a:endParaRPr/>
          </a:p>
        </p:txBody>
      </p:sp>
      <p:sp>
        <p:nvSpPr>
          <p:cNvPr id="119" name="Google Shape;119;g190f84d8c9f_4_18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52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8fd5e463a7_0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g18fd5e463a7_0_2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POST 3</a:t>
            </a:r>
            <a:endParaRPr/>
          </a:p>
        </p:txBody>
      </p:sp>
      <p:sp>
        <p:nvSpPr>
          <p:cNvPr id="137" name="Google Shape;137;g18fd5e463a7_0_2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53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POST 1</a:t>
            </a:r>
            <a:endParaRPr/>
          </a:p>
        </p:txBody>
      </p:sp>
      <p:sp>
        <p:nvSpPr>
          <p:cNvPr id="196" name="Google Shape;19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55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8fe64e496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" name="Google Shape;220;g18fe64e496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POST 3</a:t>
            </a:r>
            <a:endParaRPr/>
          </a:p>
        </p:txBody>
      </p:sp>
      <p:sp>
        <p:nvSpPr>
          <p:cNvPr id="221" name="Google Shape;221;g18fe64e496c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56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98194ee683_3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g198194ee683_3_1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EXTRA </a:t>
            </a:r>
            <a:endParaRPr/>
          </a:p>
        </p:txBody>
      </p:sp>
      <p:sp>
        <p:nvSpPr>
          <p:cNvPr id="257" name="Google Shape;257;g198194ee683_3_1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57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Extra </a:t>
            </a:r>
            <a:endParaRPr/>
          </a:p>
        </p:txBody>
      </p:sp>
      <p:sp>
        <p:nvSpPr>
          <p:cNvPr id="293" name="Google Shape;29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ctrTitle"/>
          </p:nvPr>
        </p:nvSpPr>
        <p:spPr>
          <a:xfrm>
            <a:off x="771644" y="1683804"/>
            <a:ext cx="8745300" cy="358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1"/>
              <a:buFont typeface="Calibri"/>
              <a:buNone/>
              <a:defRPr sz="675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ubTitle" idx="1"/>
          </p:nvPr>
        </p:nvSpPr>
        <p:spPr>
          <a:xfrm>
            <a:off x="1286074" y="5403891"/>
            <a:ext cx="7716441" cy="2484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1pPr>
            <a:lvl2pPr lvl="1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/>
            </a:lvl2pPr>
            <a:lvl3pPr lvl="2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/>
            </a:lvl3pPr>
            <a:lvl4pPr lvl="3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8" name="Google Shape;18;p36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6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6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5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body" idx="1"/>
          </p:nvPr>
        </p:nvSpPr>
        <p:spPr>
          <a:xfrm rot="5400000">
            <a:off x="1880287" y="1565914"/>
            <a:ext cx="6528015" cy="8873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5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5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5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6"/>
          <p:cNvSpPr txBox="1">
            <a:spLocks noGrp="1"/>
          </p:cNvSpPr>
          <p:nvPr>
            <p:ph type="title"/>
          </p:nvPr>
        </p:nvSpPr>
        <p:spPr>
          <a:xfrm rot="5400000">
            <a:off x="4112458" y="3798085"/>
            <a:ext cx="8719103" cy="2218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body" idx="1"/>
          </p:nvPr>
        </p:nvSpPr>
        <p:spPr>
          <a:xfrm rot="5400000">
            <a:off x="-388799" y="1643912"/>
            <a:ext cx="8719103" cy="6526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6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6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6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7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7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7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8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8"/>
          <p:cNvSpPr txBox="1">
            <a:spLocks noGrp="1"/>
          </p:cNvSpPr>
          <p:nvPr>
            <p:ph type="body" idx="1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8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8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9"/>
          <p:cNvSpPr txBox="1">
            <a:spLocks noGrp="1"/>
          </p:cNvSpPr>
          <p:nvPr>
            <p:ph type="title"/>
          </p:nvPr>
        </p:nvSpPr>
        <p:spPr>
          <a:xfrm>
            <a:off x="701982" y="2565005"/>
            <a:ext cx="8873907" cy="4279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1"/>
              <a:buFont typeface="Calibri"/>
              <a:buNone/>
              <a:defRPr sz="675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body" idx="1"/>
          </p:nvPr>
        </p:nvSpPr>
        <p:spPr>
          <a:xfrm>
            <a:off x="701982" y="6885259"/>
            <a:ext cx="8873907" cy="2250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2250"/>
              <a:buNone/>
              <a:defRPr sz="225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2025"/>
              <a:buNone/>
              <a:defRPr sz="2025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9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0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1"/>
          </p:nvPr>
        </p:nvSpPr>
        <p:spPr>
          <a:xfrm>
            <a:off x="707340" y="2738860"/>
            <a:ext cx="4372650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body" idx="2"/>
          </p:nvPr>
        </p:nvSpPr>
        <p:spPr>
          <a:xfrm>
            <a:off x="5208598" y="2738860"/>
            <a:ext cx="4372650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0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1"/>
          <p:cNvSpPr txBox="1">
            <a:spLocks noGrp="1"/>
          </p:cNvSpPr>
          <p:nvPr>
            <p:ph type="title"/>
          </p:nvPr>
        </p:nvSpPr>
        <p:spPr>
          <a:xfrm>
            <a:off x="70868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1"/>
          </p:nvPr>
        </p:nvSpPr>
        <p:spPr>
          <a:xfrm>
            <a:off x="708682" y="2522134"/>
            <a:ext cx="4352554" cy="123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 b="1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 b="1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 b="1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2"/>
          </p:nvPr>
        </p:nvSpPr>
        <p:spPr>
          <a:xfrm>
            <a:off x="708682" y="3758193"/>
            <a:ext cx="4352554" cy="5527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3"/>
          </p:nvPr>
        </p:nvSpPr>
        <p:spPr>
          <a:xfrm>
            <a:off x="5208598" y="2522134"/>
            <a:ext cx="4373990" cy="123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 b="1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 b="1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 b="1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body" idx="4"/>
          </p:nvPr>
        </p:nvSpPr>
        <p:spPr>
          <a:xfrm>
            <a:off x="5208598" y="3758193"/>
            <a:ext cx="4373990" cy="5527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2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2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3"/>
          <p:cNvSpPr txBox="1">
            <a:spLocks noGrp="1"/>
          </p:cNvSpPr>
          <p:nvPr>
            <p:ph type="title"/>
          </p:nvPr>
        </p:nvSpPr>
        <p:spPr>
          <a:xfrm>
            <a:off x="708681" y="685906"/>
            <a:ext cx="3318337" cy="2400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1"/>
              <a:buFont typeface="Calibri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body" idx="1"/>
          </p:nvPr>
        </p:nvSpPr>
        <p:spPr>
          <a:xfrm>
            <a:off x="4373990" y="1481368"/>
            <a:ext cx="5208598" cy="7311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57263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601"/>
              <a:buChar char="•"/>
              <a:defRPr sz="3600"/>
            </a:lvl1pPr>
            <a:lvl2pPr marL="914400" lvl="1" indent="-428688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3151"/>
              <a:buChar char="•"/>
              <a:defRPr sz="3151"/>
            </a:lvl2pPr>
            <a:lvl3pPr marL="1371600" lvl="2" indent="-40005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marL="1828800" lvl="3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4pPr>
            <a:lvl5pPr marL="2286000" lvl="4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5pPr>
            <a:lvl6pPr marL="2743200" lvl="5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6pPr>
            <a:lvl7pPr marL="3200400" lvl="6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7pPr>
            <a:lvl8pPr marL="3657600" lvl="7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8pPr>
            <a:lvl9pPr marL="4114800" lvl="8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9pPr>
          </a:lstStyle>
          <a:p>
            <a:endParaRPr/>
          </a:p>
        </p:txBody>
      </p:sp>
      <p:sp>
        <p:nvSpPr>
          <p:cNvPr id="61" name="Google Shape;61;p43"/>
          <p:cNvSpPr txBox="1">
            <a:spLocks noGrp="1"/>
          </p:cNvSpPr>
          <p:nvPr>
            <p:ph type="body" idx="2"/>
          </p:nvPr>
        </p:nvSpPr>
        <p:spPr>
          <a:xfrm>
            <a:off x="708681" y="3086576"/>
            <a:ext cx="3318337" cy="5718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>
            <a:endParaRPr/>
          </a:p>
        </p:txBody>
      </p:sp>
      <p:sp>
        <p:nvSpPr>
          <p:cNvPr id="62" name="Google Shape;62;p43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3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3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4"/>
          <p:cNvSpPr txBox="1">
            <a:spLocks noGrp="1"/>
          </p:cNvSpPr>
          <p:nvPr>
            <p:ph type="title"/>
          </p:nvPr>
        </p:nvSpPr>
        <p:spPr>
          <a:xfrm>
            <a:off x="708681" y="685906"/>
            <a:ext cx="3318337" cy="2400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1"/>
              <a:buFont typeface="Calibri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>
            <a:spLocks noGrp="1"/>
          </p:cNvSpPr>
          <p:nvPr>
            <p:ph type="pic" idx="2"/>
          </p:nvPr>
        </p:nvSpPr>
        <p:spPr>
          <a:xfrm>
            <a:off x="4373990" y="1481368"/>
            <a:ext cx="5208598" cy="7311566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4"/>
          <p:cNvSpPr txBox="1">
            <a:spLocks noGrp="1"/>
          </p:cNvSpPr>
          <p:nvPr>
            <p:ph type="body" idx="1"/>
          </p:nvPr>
        </p:nvSpPr>
        <p:spPr>
          <a:xfrm>
            <a:off x="708681" y="3086576"/>
            <a:ext cx="3318337" cy="5718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>
            <a:endParaRPr/>
          </a:p>
        </p:txBody>
      </p:sp>
      <p:sp>
        <p:nvSpPr>
          <p:cNvPr id="69" name="Google Shape;69;p44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4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4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5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51"/>
              <a:buFont typeface="Calibri"/>
              <a:buNone/>
              <a:defRPr sz="495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5"/>
          <p:cNvSpPr txBox="1">
            <a:spLocks noGrp="1"/>
          </p:cNvSpPr>
          <p:nvPr>
            <p:ph type="body" idx="1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28688" algn="l" rtl="0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151"/>
              <a:buFont typeface="Arial"/>
              <a:buChar char="•"/>
              <a:defRPr sz="315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0050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71475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Font typeface="Arial"/>
              <a:buChar char="•"/>
              <a:defRPr sz="2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5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5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rizes.new-european-bauhaus.e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"/>
          <p:cNvSpPr txBox="1"/>
          <p:nvPr/>
        </p:nvSpPr>
        <p:spPr>
          <a:xfrm>
            <a:off x="1094757" y="6541450"/>
            <a:ext cx="8518200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Help spread the word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on social </a:t>
            </a:r>
            <a:r>
              <a:rPr lang="en-US" sz="4400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</a:t>
            </a:r>
            <a:r>
              <a:rPr lang="en-US" sz="4400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edia!</a:t>
            </a:r>
            <a:endParaRPr sz="44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85695" y="1711352"/>
            <a:ext cx="9016065" cy="4145026"/>
            <a:chOff x="702700" y="1392750"/>
            <a:chExt cx="9559760" cy="4145026"/>
          </a:xfrm>
        </p:grpSpPr>
        <p:pic>
          <p:nvPicPr>
            <p:cNvPr id="88" name="Google Shape;88;p1" descr="A picture containing spectacles, sunglasses, goggles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02700" y="1392750"/>
              <a:ext cx="4459849" cy="41450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9" name="Google Shape;89;p1"/>
            <p:cNvSpPr txBox="1"/>
            <p:nvPr/>
          </p:nvSpPr>
          <p:spPr>
            <a:xfrm>
              <a:off x="5353857" y="1937129"/>
              <a:ext cx="4908603" cy="258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400" i="0" u="none" strike="noStrike" cap="none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NEW </a:t>
              </a:r>
              <a:br>
                <a:rPr lang="en-US" sz="5400" i="0" u="none" strike="noStrike" cap="none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</a:br>
              <a:r>
                <a:rPr lang="en-US" sz="5400" i="0" u="none" strike="noStrike" cap="none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EUROPEAN BAUHAUS </a:t>
              </a:r>
              <a:endParaRPr sz="54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1" name="Google Shape;91;p1"/>
            <p:cNvSpPr txBox="1"/>
            <p:nvPr/>
          </p:nvSpPr>
          <p:spPr>
            <a:xfrm>
              <a:off x="5353857" y="4383650"/>
              <a:ext cx="4717606" cy="92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400" dirty="0" smtClean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PRIZES</a:t>
              </a:r>
              <a:r>
                <a:rPr lang="en-US" sz="5400" b="1" dirty="0" smtClean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2023</a:t>
              </a:r>
              <a:endParaRPr sz="54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7" name="Google Shape;102;p3"/>
          <p:cNvSpPr txBox="1"/>
          <p:nvPr/>
        </p:nvSpPr>
        <p:spPr>
          <a:xfrm>
            <a:off x="905954" y="8646909"/>
            <a:ext cx="8895806" cy="1046410"/>
          </a:xfrm>
          <a:prstGeom prst="rect">
            <a:avLst/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solidFill>
                  <a:srgbClr val="4D4D4D"/>
                </a:solidFill>
                <a:latin typeface="Montserrat" panose="020B0604020202020204" charset="0"/>
              </a:rPr>
              <a:t>The </a:t>
            </a:r>
            <a:r>
              <a:rPr lang="en-US" sz="2800" dirty="0">
                <a:solidFill>
                  <a:srgbClr val="4D4D4D"/>
                </a:solidFill>
                <a:latin typeface="Montserrat" panose="020B0604020202020204" charset="0"/>
              </a:rPr>
              <a:t>following visuals are examples that you can </a:t>
            </a:r>
            <a:r>
              <a:rPr lang="en-US" sz="2800" dirty="0" smtClean="0">
                <a:solidFill>
                  <a:srgbClr val="4D4D4D"/>
                </a:solidFill>
                <a:latin typeface="Montserrat" panose="020B0604020202020204" charset="0"/>
              </a:rPr>
              <a:t>adapt as needed or edit </a:t>
            </a:r>
            <a:r>
              <a:rPr lang="en-US" sz="2800" dirty="0">
                <a:solidFill>
                  <a:srgbClr val="4D4D4D"/>
                </a:solidFill>
                <a:latin typeface="Montserrat" panose="020B0604020202020204" charset="0"/>
              </a:rPr>
              <a:t>in your </a:t>
            </a:r>
            <a:r>
              <a:rPr lang="en-US" sz="2800" dirty="0" smtClean="0">
                <a:solidFill>
                  <a:srgbClr val="4D4D4D"/>
                </a:solidFill>
                <a:latin typeface="Montserrat" panose="020B0604020202020204" charset="0"/>
              </a:rPr>
              <a:t>language.</a:t>
            </a:r>
            <a:endParaRPr sz="2800" dirty="0">
              <a:solidFill>
                <a:srgbClr val="4D4D4D"/>
              </a:solidFill>
              <a:latin typeface="Montserrat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3"/>
          <p:cNvSpPr txBox="1"/>
          <p:nvPr/>
        </p:nvSpPr>
        <p:spPr>
          <a:xfrm>
            <a:off x="1752600" y="4267151"/>
            <a:ext cx="8535987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smtClea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FOCUS</a:t>
            </a:r>
            <a:r>
              <a:rPr lang="en-US" sz="540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540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5400" b="1" dirty="0" smtClean="0">
                <a:solidFill>
                  <a:srgbClr val="4D4D4D"/>
                </a:solidFill>
              </a:rPr>
              <a:t>Strand A: Champions</a:t>
            </a:r>
            <a:endParaRPr sz="5400" b="1" dirty="0">
              <a:solidFill>
                <a:srgbClr val="4D4D4D"/>
              </a:solidFill>
            </a:endParaRPr>
          </a:p>
        </p:txBody>
      </p:sp>
      <p:sp>
        <p:nvSpPr>
          <p:cNvPr id="313" name="Google Shape;313;p23"/>
          <p:cNvSpPr/>
          <p:nvPr/>
        </p:nvSpPr>
        <p:spPr>
          <a:xfrm>
            <a:off x="0" y="0"/>
            <a:ext cx="1752600" cy="10288500"/>
          </a:xfrm>
          <a:prstGeom prst="rect">
            <a:avLst/>
          </a:prstGeom>
          <a:solidFill>
            <a:srgbClr val="74D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g190f84d8c9f_6_0"/>
          <p:cNvPicPr preferRelativeResize="0"/>
          <p:nvPr/>
        </p:nvPicPr>
        <p:blipFill rotWithShape="1">
          <a:blip r:embed="rId3">
            <a:alphaModFix/>
          </a:blip>
          <a:srcRect l="18750" r="18749"/>
          <a:stretch/>
        </p:blipFill>
        <p:spPr>
          <a:xfrm>
            <a:off x="0" y="0"/>
            <a:ext cx="10288587" cy="10288589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g190f84d8c9f_6_0"/>
          <p:cNvSpPr/>
          <p:nvPr/>
        </p:nvSpPr>
        <p:spPr>
          <a:xfrm>
            <a:off x="38" y="38"/>
            <a:ext cx="10288500" cy="10288500"/>
          </a:xfrm>
          <a:prstGeom prst="rect">
            <a:avLst/>
          </a:prstGeom>
          <a:solidFill>
            <a:schemeClr val="dk1">
              <a:alpha val="3373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g190f84d8c9f_6_0"/>
          <p:cNvSpPr/>
          <p:nvPr/>
        </p:nvSpPr>
        <p:spPr>
          <a:xfrm>
            <a:off x="50" y="1091709"/>
            <a:ext cx="10288500" cy="1323600"/>
          </a:xfrm>
          <a:prstGeom prst="rect">
            <a:avLst/>
          </a:prstGeom>
          <a:solidFill>
            <a:srgbClr val="74DCA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g190f84d8c9f_6_0"/>
          <p:cNvSpPr txBox="1"/>
          <p:nvPr/>
        </p:nvSpPr>
        <p:spPr>
          <a:xfrm>
            <a:off x="-1" y="1116635"/>
            <a:ext cx="10288537" cy="1261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Does your project promote a beautiful, sustainable and inclusive Europe?</a:t>
            </a:r>
            <a:endParaRPr sz="3800" dirty="0">
              <a:solidFill>
                <a:srgbClr val="4D4D4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28" name="Google Shape;328;g190f84d8c9f_6_0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g190f84d8c9f_6_0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0" name="Google Shape;330;g190f84d8c9f_6_0"/>
          <p:cNvSpPr txBox="1"/>
          <p:nvPr/>
        </p:nvSpPr>
        <p:spPr>
          <a:xfrm>
            <a:off x="0" y="6478652"/>
            <a:ext cx="10288537" cy="1938952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Become a</a:t>
            </a:r>
          </a:p>
          <a:p>
            <a:pPr algn="ctr"/>
            <a:r>
              <a:rPr lang="en-US" sz="40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New </a:t>
            </a:r>
            <a:r>
              <a:rPr lang="en-US" sz="40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European Bauhaus </a:t>
            </a:r>
            <a:endParaRPr lang="en-US" sz="40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Champion</a:t>
            </a:r>
            <a:endParaRPr sz="40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g18fd5e463a7_0_141"/>
          <p:cNvPicPr preferRelativeResize="0"/>
          <p:nvPr/>
        </p:nvPicPr>
        <p:blipFill rotWithShape="1">
          <a:blip r:embed="rId3">
            <a:alphaModFix/>
          </a:blip>
          <a:srcRect l="12502" r="12495"/>
          <a:stretch/>
        </p:blipFill>
        <p:spPr>
          <a:xfrm>
            <a:off x="0" y="0"/>
            <a:ext cx="10288585" cy="1028859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g18fd5e463a7_0_141"/>
          <p:cNvSpPr/>
          <p:nvPr/>
        </p:nvSpPr>
        <p:spPr>
          <a:xfrm>
            <a:off x="38" y="50"/>
            <a:ext cx="102885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3" name="Google Shape;343;g18fd5e463a7_0_141" descr="A picture containing brass knucks, weapon&#10;&#10;Description automatically generated"/>
          <p:cNvPicPr preferRelativeResize="0"/>
          <p:nvPr/>
        </p:nvPicPr>
        <p:blipFill rotWithShape="1">
          <a:blip r:embed="rId4">
            <a:alphaModFix amt="67000"/>
          </a:blip>
          <a:srcRect/>
          <a:stretch/>
        </p:blipFill>
        <p:spPr>
          <a:xfrm rot="-8295741">
            <a:off x="-1700782" y="-1101559"/>
            <a:ext cx="14168863" cy="132783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4" name="Google Shape;344;g18fd5e463a7_0_141"/>
          <p:cNvGrpSpPr/>
          <p:nvPr/>
        </p:nvGrpSpPr>
        <p:grpSpPr>
          <a:xfrm>
            <a:off x="48" y="4241855"/>
            <a:ext cx="3714605" cy="3408855"/>
            <a:chOff x="2358883" y="383989"/>
            <a:chExt cx="5070441" cy="4760305"/>
          </a:xfrm>
        </p:grpSpPr>
        <p:pic>
          <p:nvPicPr>
            <p:cNvPr id="345" name="Google Shape;345;g18fd5e463a7_0_141" descr="Shape, icon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58883" y="383989"/>
              <a:ext cx="2280957" cy="22138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6" name="Google Shape;346;g18fd5e463a7_0_141" descr="Shape, icon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159828" y="383989"/>
              <a:ext cx="2269496" cy="22138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7" name="Google Shape;347;g18fd5e463a7_0_141" descr="Icon&#10;&#10;Description automatically generated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358883" y="2906104"/>
              <a:ext cx="2280957" cy="22381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8" name="Google Shape;348;g18fd5e463a7_0_141" descr="Shape&#10;&#10;Description automatically generated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159828" y="2906104"/>
              <a:ext cx="2269495" cy="207884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9" name="Google Shape;349;g18fd5e463a7_0_141"/>
          <p:cNvSpPr txBox="1"/>
          <p:nvPr/>
        </p:nvSpPr>
        <p:spPr>
          <a:xfrm>
            <a:off x="5144288" y="7084101"/>
            <a:ext cx="4652700" cy="2215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 dirty="0" smtClean="0">
                <a:solidFill>
                  <a:srgbClr val="4D4D4D"/>
                </a:solidFill>
                <a:highlight>
                  <a:srgbClr val="74DCAB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New </a:t>
            </a:r>
            <a:r>
              <a:rPr lang="en-US" sz="4600" dirty="0">
                <a:solidFill>
                  <a:srgbClr val="4D4D4D"/>
                </a:solidFill>
                <a:highlight>
                  <a:srgbClr val="74DCAB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European </a:t>
            </a:r>
            <a:endParaRPr sz="4600" dirty="0">
              <a:solidFill>
                <a:srgbClr val="4D4D4D"/>
              </a:solidFill>
              <a:highlight>
                <a:srgbClr val="74DCAB"/>
              </a:highlight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 dirty="0">
                <a:solidFill>
                  <a:srgbClr val="4D4D4D"/>
                </a:solidFill>
                <a:highlight>
                  <a:srgbClr val="74DCAB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Bauhaus Champions </a:t>
            </a:r>
            <a:endParaRPr sz="4600" dirty="0">
              <a:solidFill>
                <a:srgbClr val="4D4D4D"/>
              </a:solidFill>
              <a:highlight>
                <a:srgbClr val="74DCAB"/>
              </a:highlight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50" name="Google Shape;350;g18fd5e463a7_0_141"/>
          <p:cNvSpPr txBox="1"/>
          <p:nvPr/>
        </p:nvSpPr>
        <p:spPr>
          <a:xfrm>
            <a:off x="4598588" y="615007"/>
            <a:ext cx="5198400" cy="2585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5400" dirty="0" smtClean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SHARE </a:t>
            </a:r>
          </a:p>
          <a:p>
            <a:pPr lvl="0"/>
            <a:r>
              <a:rPr lang="en-US" sz="5400" dirty="0" smtClean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 </a:t>
            </a:r>
            <a:r>
              <a:rPr lang="en-US" sz="54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 Light"/>
              </a:rPr>
              <a:t>PROJECT</a:t>
            </a:r>
            <a:endParaRPr lang="en-US" sz="54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Google Shape;361;g190f84d8c9f_4_43"/>
          <p:cNvPicPr preferRelativeResize="0"/>
          <p:nvPr/>
        </p:nvPicPr>
        <p:blipFill rotWithShape="1">
          <a:blip r:embed="rId3">
            <a:alphaModFix/>
          </a:blip>
          <a:srcRect l="21686" r="16668" b="7518"/>
          <a:stretch/>
        </p:blipFill>
        <p:spPr>
          <a:xfrm>
            <a:off x="1" y="-1"/>
            <a:ext cx="10288586" cy="1028859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g190f84d8c9f_4_43"/>
          <p:cNvSpPr/>
          <p:nvPr/>
        </p:nvSpPr>
        <p:spPr>
          <a:xfrm>
            <a:off x="44" y="44"/>
            <a:ext cx="10288500" cy="10288500"/>
          </a:xfrm>
          <a:prstGeom prst="rect">
            <a:avLst/>
          </a:prstGeom>
          <a:solidFill>
            <a:schemeClr val="dk1">
              <a:alpha val="3373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g190f84d8c9f_4_43"/>
          <p:cNvSpPr/>
          <p:nvPr/>
        </p:nvSpPr>
        <p:spPr>
          <a:xfrm>
            <a:off x="50" y="6954550"/>
            <a:ext cx="10288500" cy="1512000"/>
          </a:xfrm>
          <a:prstGeom prst="rect">
            <a:avLst/>
          </a:prstGeom>
          <a:solidFill>
            <a:srgbClr val="74DCA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g190f84d8c9f_4_43"/>
          <p:cNvSpPr txBox="1"/>
          <p:nvPr/>
        </p:nvSpPr>
        <p:spPr>
          <a:xfrm>
            <a:off x="2" y="418177"/>
            <a:ext cx="10288586" cy="2216400"/>
          </a:xfrm>
          <a:prstGeom prst="rect">
            <a:avLst/>
          </a:prstGeom>
          <a:solidFill>
            <a:srgbClr val="000000">
              <a:alpha val="14902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Does </a:t>
            </a:r>
            <a:r>
              <a:rPr lang="en-US" sz="46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project promote </a:t>
            </a:r>
            <a:r>
              <a:rPr lang="en-US" sz="46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6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beautiful</a:t>
            </a:r>
            <a:r>
              <a:rPr lang="en-US" sz="46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46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sustainable </a:t>
            </a:r>
            <a:r>
              <a:rPr lang="en-US" sz="46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and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6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inclusive </a:t>
            </a:r>
            <a:r>
              <a:rPr lang="en-US" sz="46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Europe?</a:t>
            </a:r>
            <a:endParaRPr sz="46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5" name="Google Shape;365;g190f84d8c9f_4_43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g190f84d8c9f_4_43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35250" y="7033300"/>
            <a:ext cx="9818100" cy="1354500"/>
            <a:chOff x="235252" y="7076038"/>
            <a:chExt cx="9818100" cy="1354500"/>
          </a:xfrm>
        </p:grpSpPr>
        <p:sp>
          <p:nvSpPr>
            <p:cNvPr id="367" name="Google Shape;367;g190f84d8c9f_4_43"/>
            <p:cNvSpPr txBox="1"/>
            <p:nvPr/>
          </p:nvSpPr>
          <p:spPr>
            <a:xfrm>
              <a:off x="235252" y="7076038"/>
              <a:ext cx="98181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200" dirty="0">
                  <a:solidFill>
                    <a:srgbClr val="4D4D4D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Apply now! </a:t>
              </a:r>
              <a:endParaRPr sz="42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8" name="Google Shape;368;g190f84d8c9f_4_43"/>
            <p:cNvSpPr txBox="1"/>
            <p:nvPr/>
          </p:nvSpPr>
          <p:spPr>
            <a:xfrm>
              <a:off x="235252" y="7814938"/>
              <a:ext cx="98181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400" b="1">
                  <a:solidFill>
                    <a:srgbClr val="4D4D4D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prizes.new-european-bauhaus.eu </a:t>
              </a:r>
              <a:endParaRPr sz="420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9"/>
          <p:cNvSpPr/>
          <p:nvPr/>
        </p:nvSpPr>
        <p:spPr>
          <a:xfrm>
            <a:off x="0" y="3669663"/>
            <a:ext cx="10288588" cy="294926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29"/>
          <p:cNvSpPr txBox="1"/>
          <p:nvPr/>
        </p:nvSpPr>
        <p:spPr>
          <a:xfrm>
            <a:off x="1752600" y="4267151"/>
            <a:ext cx="8535987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smtClea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FOCUS</a:t>
            </a:r>
            <a:r>
              <a:rPr lang="en-US" sz="540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540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5400" b="1" dirty="0" smtClean="0">
                <a:solidFill>
                  <a:srgbClr val="4D4D4D"/>
                </a:solidFill>
              </a:rPr>
              <a:t>Strand B: </a:t>
            </a:r>
            <a:r>
              <a:rPr lang="en-US" sz="5400" b="1" dirty="0">
                <a:solidFill>
                  <a:srgbClr val="4D4D4D"/>
                </a:solidFill>
              </a:rPr>
              <a:t>Rising Stars </a:t>
            </a:r>
            <a:endParaRPr sz="5400" dirty="0">
              <a:solidFill>
                <a:srgbClr val="4D4D4D"/>
              </a:solidFill>
            </a:endParaRPr>
          </a:p>
        </p:txBody>
      </p:sp>
      <p:sp>
        <p:nvSpPr>
          <p:cNvPr id="424" name="Google Shape;424;p29"/>
          <p:cNvSpPr/>
          <p:nvPr/>
        </p:nvSpPr>
        <p:spPr>
          <a:xfrm>
            <a:off x="0" y="0"/>
            <a:ext cx="1752600" cy="10288500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" name="Google Shape;435;g190f84d8c9f_4_60"/>
          <p:cNvPicPr preferRelativeResize="0"/>
          <p:nvPr/>
        </p:nvPicPr>
        <p:blipFill rotWithShape="1">
          <a:blip r:embed="rId3">
            <a:alphaModFix/>
          </a:blip>
          <a:srcRect l="22054" r="15539" b="6515"/>
          <a:stretch/>
        </p:blipFill>
        <p:spPr>
          <a:xfrm>
            <a:off x="0" y="0"/>
            <a:ext cx="10288587" cy="10288588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g190f84d8c9f_4_60"/>
          <p:cNvSpPr/>
          <p:nvPr/>
        </p:nvSpPr>
        <p:spPr>
          <a:xfrm>
            <a:off x="50" y="50"/>
            <a:ext cx="10288500" cy="10288500"/>
          </a:xfrm>
          <a:prstGeom prst="rect">
            <a:avLst/>
          </a:prstGeom>
          <a:solidFill>
            <a:schemeClr val="dk1">
              <a:alpha val="3373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g190f84d8c9f_4_60"/>
          <p:cNvSpPr/>
          <p:nvPr/>
        </p:nvSpPr>
        <p:spPr>
          <a:xfrm rot="5400000">
            <a:off x="4251700" y="2431675"/>
            <a:ext cx="1752600" cy="10457700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g190f84d8c9f_4_60"/>
          <p:cNvSpPr txBox="1"/>
          <p:nvPr/>
        </p:nvSpPr>
        <p:spPr>
          <a:xfrm>
            <a:off x="0" y="671434"/>
            <a:ext cx="10288587" cy="2262600"/>
          </a:xfrm>
          <a:prstGeom prst="rect">
            <a:avLst/>
          </a:prstGeom>
          <a:solidFill>
            <a:srgbClr val="000000">
              <a:alpha val="14902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7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47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 have an idea for a </a:t>
            </a:r>
            <a:r>
              <a:rPr lang="en-US" sz="47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more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700" dirty="0">
                <a:solidFill>
                  <a:schemeClr val="lt1"/>
                </a:solidFill>
                <a:latin typeface="Montserrat"/>
                <a:ea typeface="Montserrat SemiBold"/>
                <a:cs typeface="Montserrat SemiBold"/>
                <a:sym typeface="Montserrat"/>
              </a:rPr>
              <a:t> </a:t>
            </a:r>
            <a:r>
              <a:rPr lang="en-US" sz="47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beautiful</a:t>
            </a:r>
            <a:r>
              <a:rPr lang="en-US" sz="47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47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sustainable </a:t>
            </a:r>
            <a:r>
              <a:rPr lang="en-US" sz="47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and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700" dirty="0">
                <a:solidFill>
                  <a:schemeClr val="lt1"/>
                </a:solidFill>
                <a:latin typeface="Montserrat"/>
                <a:ea typeface="Montserrat SemiBold"/>
                <a:cs typeface="Montserrat SemiBold"/>
                <a:sym typeface="Montserrat"/>
              </a:rPr>
              <a:t> </a:t>
            </a:r>
            <a:r>
              <a:rPr lang="en-US" sz="47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inclusive </a:t>
            </a:r>
            <a:r>
              <a:rPr lang="en-US" sz="47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Europe?</a:t>
            </a:r>
            <a:endParaRPr sz="47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39" name="Google Shape;439;g190f84d8c9f_4_60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g190f84d8c9f_4_60"/>
          <p:cNvSpPr txBox="1"/>
          <p:nvPr/>
        </p:nvSpPr>
        <p:spPr>
          <a:xfrm>
            <a:off x="392426" y="6998725"/>
            <a:ext cx="9293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Apply now!</a:t>
            </a:r>
            <a:endParaRPr sz="4000">
              <a:solidFill>
                <a:srgbClr val="4D4D4D"/>
              </a:solidFill>
              <a:highlight>
                <a:srgbClr val="AAE2FF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1" name="Google Shape;441;g190f84d8c9f_4_60"/>
          <p:cNvSpPr txBox="1"/>
          <p:nvPr/>
        </p:nvSpPr>
        <p:spPr>
          <a:xfrm>
            <a:off x="3766968" y="9403409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2" name="Google Shape;442;g190f84d8c9f_4_60"/>
          <p:cNvSpPr txBox="1"/>
          <p:nvPr/>
        </p:nvSpPr>
        <p:spPr>
          <a:xfrm>
            <a:off x="235239" y="7706713"/>
            <a:ext cx="9818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 b="1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prizes.new-european-bauhaus.eu </a:t>
            </a:r>
            <a:endParaRPr sz="4200">
              <a:solidFill>
                <a:srgbClr val="4D4D4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Google Shape;470;g190f84d8c9f_4_225"/>
          <p:cNvPicPr preferRelativeResize="0"/>
          <p:nvPr/>
        </p:nvPicPr>
        <p:blipFill rotWithShape="1">
          <a:blip r:embed="rId3">
            <a:alphaModFix/>
          </a:blip>
          <a:srcRect l="22054" r="15539" b="6515"/>
          <a:stretch/>
        </p:blipFill>
        <p:spPr>
          <a:xfrm>
            <a:off x="0" y="0"/>
            <a:ext cx="10288587" cy="102885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/>
          <p:cNvGrpSpPr/>
          <p:nvPr/>
        </p:nvGrpSpPr>
        <p:grpSpPr>
          <a:xfrm>
            <a:off x="38" y="-38050"/>
            <a:ext cx="10288500" cy="10364700"/>
            <a:chOff x="38" y="-38050"/>
            <a:chExt cx="10288500" cy="10364700"/>
          </a:xfrm>
        </p:grpSpPr>
        <p:sp>
          <p:nvSpPr>
            <p:cNvPr id="471" name="Google Shape;471;g190f84d8c9f_4_225"/>
            <p:cNvSpPr/>
            <p:nvPr/>
          </p:nvSpPr>
          <p:spPr>
            <a:xfrm>
              <a:off x="38" y="-38050"/>
              <a:ext cx="10288500" cy="10364700"/>
            </a:xfrm>
            <a:prstGeom prst="rect">
              <a:avLst/>
            </a:prstGeom>
            <a:solidFill>
              <a:schemeClr val="dk1">
                <a:alpha val="3373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8193024" y="6528816"/>
              <a:ext cx="768096" cy="667512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73" name="Google Shape;473;g190f84d8c9f_4_225"/>
          <p:cNvSpPr txBox="1"/>
          <p:nvPr/>
        </p:nvSpPr>
        <p:spPr>
          <a:xfrm>
            <a:off x="0" y="712284"/>
            <a:ext cx="10288538" cy="1384954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 smtClean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smtClean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Ready </a:t>
            </a:r>
            <a:r>
              <a:rPr lang="en-US" sz="40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to </a:t>
            </a:r>
            <a:r>
              <a:rPr lang="en-US" sz="4000" dirty="0" smtClean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make a difference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in </a:t>
            </a:r>
            <a:r>
              <a:rPr lang="en-US" sz="40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our daily lives?</a:t>
            </a:r>
            <a:endParaRPr sz="4000" dirty="0">
              <a:solidFill>
                <a:srgbClr val="4D4D4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74" name="Google Shape;474;g190f84d8c9f_4_225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g190f84d8c9f_4_225"/>
          <p:cNvSpPr txBox="1"/>
          <p:nvPr/>
        </p:nvSpPr>
        <p:spPr>
          <a:xfrm>
            <a:off x="3766968" y="9403409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Google Shape;330;g190f84d8c9f_6_0"/>
          <p:cNvSpPr txBox="1"/>
          <p:nvPr/>
        </p:nvSpPr>
        <p:spPr>
          <a:xfrm>
            <a:off x="51" y="6848942"/>
            <a:ext cx="10288487" cy="1938952"/>
          </a:xfrm>
          <a:prstGeom prst="rect">
            <a:avLst/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Become a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New </a:t>
            </a:r>
            <a:r>
              <a:rPr lang="en-US" sz="40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European Bauhaus </a:t>
            </a:r>
            <a:endParaRPr lang="en-US" sz="40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Rising Star</a:t>
            </a:r>
            <a:endParaRPr sz="40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361;g190f84d8c9f_4_43"/>
          <p:cNvPicPr preferRelativeResize="0"/>
          <p:nvPr/>
        </p:nvPicPr>
        <p:blipFill rotWithShape="1">
          <a:blip r:embed="rId3">
            <a:alphaModFix/>
          </a:blip>
          <a:srcRect l="21686" r="16668" b="7518"/>
          <a:stretch/>
        </p:blipFill>
        <p:spPr>
          <a:xfrm>
            <a:off x="-2704" y="0"/>
            <a:ext cx="10288586" cy="10288590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g18fd5e463a7_0_78"/>
          <p:cNvSpPr/>
          <p:nvPr/>
        </p:nvSpPr>
        <p:spPr>
          <a:xfrm>
            <a:off x="-2661" y="45"/>
            <a:ext cx="10288500" cy="102885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4" name="Google Shape;494;g18fd5e463a7_0_78" descr="A picture containing brass knucks, weapon&#10;&#10;Description automatically generated"/>
          <p:cNvPicPr preferRelativeResize="0"/>
          <p:nvPr/>
        </p:nvPicPr>
        <p:blipFill rotWithShape="1">
          <a:blip r:embed="rId4">
            <a:alphaModFix amt="52000"/>
          </a:blip>
          <a:srcRect/>
          <a:stretch/>
        </p:blipFill>
        <p:spPr>
          <a:xfrm rot="-8295741">
            <a:off x="-1791642" y="-745074"/>
            <a:ext cx="14168863" cy="13278350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g18fd5e463a7_0_78"/>
          <p:cNvSpPr txBox="1"/>
          <p:nvPr/>
        </p:nvSpPr>
        <p:spPr>
          <a:xfrm>
            <a:off x="5157216" y="7328450"/>
            <a:ext cx="4496248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rgbClr val="4D4D4D"/>
                </a:solidFill>
                <a:highlight>
                  <a:srgbClr val="AAE2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New </a:t>
            </a:r>
            <a:r>
              <a:rPr lang="en-US" sz="4000" dirty="0">
                <a:solidFill>
                  <a:srgbClr val="4D4D4D"/>
                </a:solidFill>
                <a:highlight>
                  <a:srgbClr val="AAE2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European </a:t>
            </a:r>
            <a:r>
              <a:rPr lang="en-US" sz="4000" dirty="0" smtClean="0">
                <a:solidFill>
                  <a:srgbClr val="4D4D4D"/>
                </a:solidFill>
                <a:highlight>
                  <a:srgbClr val="AAE2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Bauhaus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rgbClr val="4D4D4D"/>
                </a:solidFill>
                <a:highlight>
                  <a:srgbClr val="AAE2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Rising Stars</a:t>
            </a:r>
            <a:endParaRPr sz="4000" dirty="0">
              <a:solidFill>
                <a:srgbClr val="4D4D4D"/>
              </a:solidFill>
              <a:highlight>
                <a:srgbClr val="AAE2FF"/>
              </a:highlight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96" name="Google Shape;496;g18fd5e463a7_0_78"/>
          <p:cNvSpPr txBox="1"/>
          <p:nvPr/>
        </p:nvSpPr>
        <p:spPr>
          <a:xfrm>
            <a:off x="3932244" y="673847"/>
            <a:ext cx="5672100" cy="2800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Help build a  </a:t>
            </a:r>
            <a:r>
              <a:rPr lang="en-US" sz="44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beautiful</a:t>
            </a:r>
            <a:r>
              <a:rPr lang="en-US" sz="44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44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sustainable</a:t>
            </a:r>
            <a:r>
              <a:rPr lang="en-US" sz="44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4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and</a:t>
            </a:r>
            <a:r>
              <a:rPr lang="en-US" sz="44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inclusive </a:t>
            </a:r>
            <a:r>
              <a:rPr lang="en-US" sz="44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future!</a:t>
            </a:r>
            <a:endParaRPr sz="44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Google Shape;350;g18fd5e463a7_0_141"/>
          <p:cNvSpPr txBox="1"/>
          <p:nvPr/>
        </p:nvSpPr>
        <p:spPr>
          <a:xfrm>
            <a:off x="512135" y="4769152"/>
            <a:ext cx="2996616" cy="2585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5400" dirty="0" smtClean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SHARE </a:t>
            </a:r>
          </a:p>
          <a:p>
            <a:pPr lvl="0"/>
            <a:r>
              <a:rPr lang="en-US" sz="5400" dirty="0" smtClean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 </a:t>
            </a:r>
          </a:p>
          <a:p>
            <a:pPr lvl="0"/>
            <a:r>
              <a:rPr lang="en-US" sz="54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 Light"/>
              </a:rPr>
              <a:t>IDEA</a:t>
            </a:r>
            <a:endParaRPr lang="en-US" sz="54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15"/>
          <p:cNvSpPr txBox="1"/>
          <p:nvPr/>
        </p:nvSpPr>
        <p:spPr>
          <a:xfrm>
            <a:off x="1752600" y="3851653"/>
            <a:ext cx="8535987" cy="2585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smtClea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FOCUS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 smtClean="0">
                <a:solidFill>
                  <a:srgbClr val="4D4D4D"/>
                </a:solidFill>
              </a:rPr>
              <a:t>Strand: </a:t>
            </a:r>
            <a:r>
              <a:rPr lang="en-US" sz="5400" b="1" dirty="0" smtClean="0">
                <a:solidFill>
                  <a:srgbClr val="4D4D4D"/>
                </a:solidFill>
              </a:rPr>
              <a:t>Education Champions</a:t>
            </a:r>
            <a:endParaRPr sz="5400" dirty="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15"/>
          <p:cNvSpPr/>
          <p:nvPr/>
        </p:nvSpPr>
        <p:spPr>
          <a:xfrm>
            <a:off x="0" y="0"/>
            <a:ext cx="1752600" cy="10288500"/>
          </a:xfrm>
          <a:prstGeom prst="rect">
            <a:avLst/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" name="Google Shape;523;p16"/>
          <p:cNvPicPr preferRelativeResize="0"/>
          <p:nvPr/>
        </p:nvPicPr>
        <p:blipFill rotWithShape="1">
          <a:blip r:embed="rId3">
            <a:alphaModFix/>
          </a:blip>
          <a:srcRect l="21142" r="14865" b="8925"/>
          <a:stretch/>
        </p:blipFill>
        <p:spPr>
          <a:xfrm>
            <a:off x="100" y="0"/>
            <a:ext cx="10288502" cy="10288501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16"/>
          <p:cNvSpPr/>
          <p:nvPr/>
        </p:nvSpPr>
        <p:spPr>
          <a:xfrm>
            <a:off x="-16700" y="0"/>
            <a:ext cx="10327200" cy="10288500"/>
          </a:xfrm>
          <a:prstGeom prst="rect">
            <a:avLst/>
          </a:prstGeom>
          <a:solidFill>
            <a:schemeClr val="dk1">
              <a:alpha val="3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16"/>
          <p:cNvSpPr/>
          <p:nvPr/>
        </p:nvSpPr>
        <p:spPr>
          <a:xfrm rot="5400000">
            <a:off x="4405462" y="-3862237"/>
            <a:ext cx="1462575" cy="10376700"/>
          </a:xfrm>
          <a:prstGeom prst="rect">
            <a:avLst/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16"/>
          <p:cNvSpPr txBox="1"/>
          <p:nvPr/>
        </p:nvSpPr>
        <p:spPr>
          <a:xfrm>
            <a:off x="-14795" y="664414"/>
            <a:ext cx="10303088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Can your ideas shape the future ways of learning and thinking?</a:t>
            </a:r>
            <a:endParaRPr sz="4000" dirty="0">
              <a:solidFill>
                <a:srgbClr val="4D4D4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27" name="Google Shape;527;p16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0" cy="778274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p16"/>
          <p:cNvSpPr txBox="1"/>
          <p:nvPr/>
        </p:nvSpPr>
        <p:spPr>
          <a:xfrm>
            <a:off x="3766968" y="9403409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" name="Google Shape;330;g190f84d8c9f_6_0"/>
          <p:cNvSpPr txBox="1"/>
          <p:nvPr/>
        </p:nvSpPr>
        <p:spPr>
          <a:xfrm>
            <a:off x="-7494" y="6794078"/>
            <a:ext cx="10288487" cy="1938952"/>
          </a:xfrm>
          <a:prstGeom prst="rect">
            <a:avLst/>
          </a:prstGeom>
          <a:solidFill>
            <a:srgbClr val="000000">
              <a:alpha val="14902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</a:t>
            </a:r>
            <a:r>
              <a:rPr lang="en-US" sz="40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ecome a </a:t>
            </a:r>
          </a:p>
          <a:p>
            <a:pPr algn="ctr"/>
            <a:r>
              <a:rPr lang="en-US" sz="40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New </a:t>
            </a:r>
            <a:r>
              <a:rPr lang="en-US" sz="40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European Bauhaus </a:t>
            </a:r>
            <a:endParaRPr lang="en-US" sz="40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Education Champion</a:t>
            </a:r>
            <a:endParaRPr sz="40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>
          <a:xfrm>
            <a:off x="532000" y="780900"/>
            <a:ext cx="9224575" cy="879025"/>
          </a:xfrm>
          <a:prstGeom prst="flowChartProcess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22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Key </a:t>
            </a:r>
            <a:r>
              <a:rPr lang="en-US" sz="540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information</a:t>
            </a:r>
            <a:endParaRPr sz="540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97" name="Google Shape;97;p2"/>
          <p:cNvGraphicFramePr/>
          <p:nvPr>
            <p:extLst>
              <p:ext uri="{D42A27DB-BD31-4B8C-83A1-F6EECF244321}">
                <p14:modId xmlns:p14="http://schemas.microsoft.com/office/powerpoint/2010/main" val="1743830423"/>
              </p:ext>
            </p:extLst>
          </p:nvPr>
        </p:nvGraphicFramePr>
        <p:xfrm>
          <a:off x="1065388" y="2581868"/>
          <a:ext cx="8026450" cy="6582700"/>
        </p:xfrm>
        <a:graphic>
          <a:graphicData uri="http://schemas.openxmlformats.org/drawingml/2006/table">
            <a:tbl>
              <a:tblPr>
                <a:noFill/>
                <a:tableStyleId>{E8470F35-0D81-449B-A2C5-27D593FBF3A5}</a:tableStyleId>
              </a:tblPr>
              <a:tblGrid>
                <a:gridCol w="38723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4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58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LAUNCH PRIZES 2023</a:t>
                      </a:r>
                      <a:endParaRPr sz="2400" dirty="0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 DECEMBER 2022</a:t>
                      </a:r>
                      <a:endParaRPr sz="24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4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DEADLINE FOR APPLICATIONS</a:t>
                      </a:r>
                      <a:endParaRPr sz="2400" dirty="0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31 JANUARY 2023 </a:t>
                      </a:r>
                      <a:endParaRPr lang="en-US" sz="2400" dirty="0" smtClean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 smtClean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19:00 </a:t>
                      </a:r>
                      <a:r>
                        <a:rPr lang="en-US" sz="240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CET</a:t>
                      </a:r>
                      <a:endParaRPr sz="24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4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LEAD SOCIAL MEDIA ACCOUNT</a:t>
                      </a:r>
                      <a:endParaRPr sz="2400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INSTAGRAM: @</a:t>
                      </a:r>
                      <a:r>
                        <a:rPr lang="en-US" sz="2400" dirty="0" err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neweuropeanbauhaus</a:t>
                      </a:r>
                      <a:endParaRPr sz="24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8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WEBSITE</a:t>
                      </a:r>
                      <a:endParaRPr sz="2400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sng" dirty="0">
                          <a:solidFill>
                            <a:schemeClr val="hlink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  <a:hlinkClick r:id="rId3"/>
                        </a:rPr>
                        <a:t>https://prizes.new-european-bauhaus.eu/</a:t>
                      </a:r>
                      <a:r>
                        <a:rPr lang="en-US" sz="240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24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8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CALL TO ACTION</a:t>
                      </a:r>
                      <a:endParaRPr sz="2400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APPLY NOW!</a:t>
                      </a:r>
                      <a:endParaRPr sz="24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8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PRIMARY HASHTAG</a:t>
                      </a:r>
                      <a:endParaRPr sz="2400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#</a:t>
                      </a:r>
                      <a:r>
                        <a:rPr lang="en-US" sz="2400" dirty="0" err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NewEuropeanBauhaus</a:t>
                      </a:r>
                      <a:endParaRPr sz="2400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1" name="Google Shape;541;p22"/>
          <p:cNvPicPr preferRelativeResize="0"/>
          <p:nvPr/>
        </p:nvPicPr>
        <p:blipFill rotWithShape="1">
          <a:blip r:embed="rId3">
            <a:alphaModFix/>
          </a:blip>
          <a:srcRect l="21142" r="14865" b="8925"/>
          <a:stretch/>
        </p:blipFill>
        <p:spPr>
          <a:xfrm>
            <a:off x="100" y="0"/>
            <a:ext cx="10288502" cy="10288501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22"/>
          <p:cNvSpPr/>
          <p:nvPr/>
        </p:nvSpPr>
        <p:spPr>
          <a:xfrm>
            <a:off x="100" y="38"/>
            <a:ext cx="10288500" cy="10288500"/>
          </a:xfrm>
          <a:prstGeom prst="rect">
            <a:avLst/>
          </a:prstGeom>
          <a:solidFill>
            <a:srgbClr val="000000">
              <a:alpha val="3215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3" name="Google Shape;543;p22" descr="A picture containing brass knucks, weapon&#10;&#10;Description automatically generated"/>
          <p:cNvPicPr preferRelativeResize="0"/>
          <p:nvPr/>
        </p:nvPicPr>
        <p:blipFill rotWithShape="1">
          <a:blip r:embed="rId4">
            <a:alphaModFix amt="52000"/>
          </a:blip>
          <a:srcRect/>
          <a:stretch/>
        </p:blipFill>
        <p:spPr>
          <a:xfrm rot="8485937">
            <a:off x="-10539335" y="-8152526"/>
            <a:ext cx="24413573" cy="22035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22" descr="A picture containing spectacles, sunglasses, mirror, goggl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20200" y="9275882"/>
            <a:ext cx="838200" cy="778274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22"/>
          <p:cNvSpPr txBox="1"/>
          <p:nvPr/>
        </p:nvSpPr>
        <p:spPr>
          <a:xfrm>
            <a:off x="3766968" y="9403409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6" name="Google Shape;546;p22"/>
          <p:cNvSpPr txBox="1"/>
          <p:nvPr/>
        </p:nvSpPr>
        <p:spPr>
          <a:xfrm>
            <a:off x="3901500" y="666654"/>
            <a:ext cx="5737800" cy="28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Can your ideas shape the</a:t>
            </a:r>
            <a:r>
              <a:rPr lang="en-US" sz="4500" dirty="0">
                <a:solidFill>
                  <a:srgbClr val="FCEE25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5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 SemiBold"/>
              </a:rPr>
              <a:t>future ways of learning and thinking</a:t>
            </a:r>
            <a:r>
              <a:rPr lang="en-US" sz="45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?</a:t>
            </a:r>
            <a:endParaRPr sz="45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7" name="Google Shape;547;p22"/>
          <p:cNvSpPr txBox="1"/>
          <p:nvPr/>
        </p:nvSpPr>
        <p:spPr>
          <a:xfrm>
            <a:off x="331375" y="6045800"/>
            <a:ext cx="4986000" cy="30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Apply now for the</a:t>
            </a:r>
            <a:r>
              <a:rPr lang="en-US" sz="38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en-US" sz="38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3800" dirty="0">
                <a:solidFill>
                  <a:srgbClr val="4D4D4D"/>
                </a:solidFill>
                <a:highlight>
                  <a:srgbClr val="FCEE25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New European Bauhaus Education Champions</a:t>
            </a:r>
            <a:endParaRPr sz="3800" dirty="0">
              <a:solidFill>
                <a:srgbClr val="4D4D4D"/>
              </a:solidFill>
              <a:highlight>
                <a:srgbClr val="FCEE25"/>
              </a:highlight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12"/>
          <p:cNvSpPr/>
          <p:nvPr/>
        </p:nvSpPr>
        <p:spPr>
          <a:xfrm>
            <a:off x="0" y="3669663"/>
            <a:ext cx="10288588" cy="294926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12"/>
          <p:cNvSpPr txBox="1"/>
          <p:nvPr/>
        </p:nvSpPr>
        <p:spPr>
          <a:xfrm>
            <a:off x="1609043" y="4682629"/>
            <a:ext cx="707050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CATEGORIES</a:t>
            </a:r>
            <a:endParaRPr sz="5400" dirty="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6" name="Google Shape;636;g190f84d8c9f_6_16"/>
          <p:cNvPicPr preferRelativeResize="0"/>
          <p:nvPr/>
        </p:nvPicPr>
        <p:blipFill rotWithShape="1">
          <a:blip r:embed="rId3">
            <a:alphaModFix/>
          </a:blip>
          <a:srcRect b="28114"/>
          <a:stretch/>
        </p:blipFill>
        <p:spPr>
          <a:xfrm flipH="1">
            <a:off x="51" y="0"/>
            <a:ext cx="10288574" cy="10347175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g190f84d8c9f_6_16"/>
          <p:cNvSpPr/>
          <p:nvPr/>
        </p:nvSpPr>
        <p:spPr>
          <a:xfrm>
            <a:off x="88" y="-63"/>
            <a:ext cx="10288500" cy="103473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8" name="Google Shape;638;g190f84d8c9f_6_16" descr="Shape, icon&#10;&#10;Description automatically generated"/>
          <p:cNvPicPr preferRelativeResize="0"/>
          <p:nvPr/>
        </p:nvPicPr>
        <p:blipFill rotWithShape="1">
          <a:blip r:embed="rId4">
            <a:alphaModFix amt="55000"/>
          </a:blip>
          <a:srcRect/>
          <a:stretch/>
        </p:blipFill>
        <p:spPr>
          <a:xfrm>
            <a:off x="-2251574" y="2978652"/>
            <a:ext cx="8332601" cy="8087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g190f84d8c9f_6_16" descr="A picture containing spectacles, sunglasses, mirror, goggl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77350" y="9376957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g190f84d8c9f_6_16"/>
          <p:cNvSpPr txBox="1"/>
          <p:nvPr/>
        </p:nvSpPr>
        <p:spPr>
          <a:xfrm>
            <a:off x="2343152" y="9504475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41" name="Google Shape;641;g190f84d8c9f_6_16"/>
          <p:cNvPicPr preferRelativeResize="0"/>
          <p:nvPr/>
        </p:nvPicPr>
        <p:blipFill>
          <a:blip r:embed="rId6">
            <a:alphaModFix amt="52999"/>
          </a:blip>
          <a:stretch>
            <a:fillRect/>
          </a:stretch>
        </p:blipFill>
        <p:spPr>
          <a:xfrm rot="-3863507">
            <a:off x="6574788" y="-6349807"/>
            <a:ext cx="10288574" cy="9650664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g190f84d8c9f_6_16"/>
          <p:cNvSpPr txBox="1"/>
          <p:nvPr/>
        </p:nvSpPr>
        <p:spPr>
          <a:xfrm>
            <a:off x="201276" y="887350"/>
            <a:ext cx="74220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RECONNECTING</a:t>
            </a:r>
            <a:r>
              <a:rPr lang="en-US" sz="55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WITH </a:t>
            </a:r>
            <a:r>
              <a:rPr lang="en-US" sz="5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NATURE</a:t>
            </a:r>
            <a:endParaRPr sz="55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" name="Google Shape;648;g190f84d8c9f_6_91"/>
          <p:cNvPicPr preferRelativeResize="0"/>
          <p:nvPr/>
        </p:nvPicPr>
        <p:blipFill rotWithShape="1">
          <a:blip r:embed="rId3">
            <a:alphaModFix/>
          </a:blip>
          <a:srcRect l="12502" r="12495"/>
          <a:stretch/>
        </p:blipFill>
        <p:spPr>
          <a:xfrm flipH="1">
            <a:off x="-23300" y="25"/>
            <a:ext cx="10311875" cy="10288550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Google Shape;649;g190f84d8c9f_6_91"/>
          <p:cNvSpPr/>
          <p:nvPr/>
        </p:nvSpPr>
        <p:spPr>
          <a:xfrm>
            <a:off x="-34975" y="50"/>
            <a:ext cx="103236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0" name="Google Shape;650;g190f84d8c9f_6_91" descr="Shape, icon&#10;&#10;Description automatically generated"/>
          <p:cNvPicPr preferRelativeResize="0"/>
          <p:nvPr/>
        </p:nvPicPr>
        <p:blipFill rotWithShape="1">
          <a:blip r:embed="rId4">
            <a:alphaModFix amt="55000"/>
          </a:blip>
          <a:srcRect/>
          <a:stretch/>
        </p:blipFill>
        <p:spPr>
          <a:xfrm rot="749361">
            <a:off x="-1499208" y="6120976"/>
            <a:ext cx="5628066" cy="5462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g190f84d8c9f_6_91" descr="A picture containing spectacles, sunglasses, mirror, goggl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652" name="Google Shape;652;g190f84d8c9f_6_91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53" name="Google Shape;653;g190f84d8c9f_6_91"/>
          <p:cNvPicPr preferRelativeResize="0"/>
          <p:nvPr/>
        </p:nvPicPr>
        <p:blipFill>
          <a:blip r:embed="rId6">
            <a:alphaModFix amt="52999"/>
          </a:blip>
          <a:stretch>
            <a:fillRect/>
          </a:stretch>
        </p:blipFill>
        <p:spPr>
          <a:xfrm rot="-3863507">
            <a:off x="6574788" y="-6349807"/>
            <a:ext cx="10288574" cy="9650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" name="Google Shape;706;g190f84d8c9f_6_37"/>
          <p:cNvPicPr preferRelativeResize="0"/>
          <p:nvPr/>
        </p:nvPicPr>
        <p:blipFill rotWithShape="1">
          <a:blip r:embed="rId3">
            <a:alphaModFix/>
          </a:blip>
          <a:srcRect l="14325" r="14332"/>
          <a:stretch/>
        </p:blipFill>
        <p:spPr>
          <a:xfrm>
            <a:off x="-23300" y="50"/>
            <a:ext cx="10311877" cy="10311875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g190f84d8c9f_6_37"/>
          <p:cNvSpPr/>
          <p:nvPr/>
        </p:nvSpPr>
        <p:spPr>
          <a:xfrm>
            <a:off x="25" y="25"/>
            <a:ext cx="102885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8" name="Google Shape;708;g190f84d8c9f_6_37"/>
          <p:cNvPicPr preferRelativeResize="0"/>
          <p:nvPr/>
        </p:nvPicPr>
        <p:blipFill>
          <a:blip r:embed="rId4">
            <a:alphaModFix amt="52999"/>
          </a:blip>
          <a:stretch>
            <a:fillRect/>
          </a:stretch>
        </p:blipFill>
        <p:spPr>
          <a:xfrm rot="-2">
            <a:off x="-1906200" y="3963827"/>
            <a:ext cx="7278300" cy="7099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9" name="Google Shape;709;g190f84d8c9f_6_37" descr="A picture containing spectacles, sunglasses, mirror, goggl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g190f84d8c9f_6_37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11" name="Google Shape;711;g190f84d8c9f_6_37"/>
          <p:cNvPicPr preferRelativeResize="0"/>
          <p:nvPr/>
        </p:nvPicPr>
        <p:blipFill>
          <a:blip r:embed="rId6">
            <a:alphaModFix amt="52999"/>
          </a:blip>
          <a:stretch>
            <a:fillRect/>
          </a:stretch>
        </p:blipFill>
        <p:spPr>
          <a:xfrm rot="-3863507">
            <a:off x="6574788" y="-6349807"/>
            <a:ext cx="10288574" cy="9650664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Google Shape;712;g190f84d8c9f_6_37"/>
          <p:cNvSpPr txBox="1"/>
          <p:nvPr/>
        </p:nvSpPr>
        <p:spPr>
          <a:xfrm>
            <a:off x="353675" y="1040200"/>
            <a:ext cx="84294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REGAINING A</a:t>
            </a:r>
            <a:r>
              <a:rPr lang="en-US" sz="5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SENSE OF BELONGING</a:t>
            </a:r>
            <a:endParaRPr sz="55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Google Shape;747;g190f84d8c9f_6_111"/>
          <p:cNvPicPr preferRelativeResize="0"/>
          <p:nvPr/>
        </p:nvPicPr>
        <p:blipFill rotWithShape="1">
          <a:blip r:embed="rId3">
            <a:alphaModFix/>
          </a:blip>
          <a:srcRect l="16675" r="16675"/>
          <a:stretch/>
        </p:blipFill>
        <p:spPr>
          <a:xfrm>
            <a:off x="-23300" y="50"/>
            <a:ext cx="10311875" cy="10311875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g190f84d8c9f_6_111"/>
          <p:cNvSpPr/>
          <p:nvPr/>
        </p:nvSpPr>
        <p:spPr>
          <a:xfrm>
            <a:off x="50" y="25"/>
            <a:ext cx="10288500" cy="103119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9" name="Google Shape;749;g190f84d8c9f_6_111"/>
          <p:cNvPicPr preferRelativeResize="0"/>
          <p:nvPr/>
        </p:nvPicPr>
        <p:blipFill>
          <a:blip r:embed="rId4">
            <a:alphaModFix amt="52999"/>
          </a:blip>
          <a:stretch>
            <a:fillRect/>
          </a:stretch>
        </p:blipFill>
        <p:spPr>
          <a:xfrm rot="-2">
            <a:off x="-956928" y="5455667"/>
            <a:ext cx="5814078" cy="5671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g190f84d8c9f_6_111" descr="A picture containing spectacles, sunglasses, mirror, goggl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751" name="Google Shape;751;g190f84d8c9f_6_111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52" name="Google Shape;752;g190f84d8c9f_6_111"/>
          <p:cNvPicPr preferRelativeResize="0"/>
          <p:nvPr/>
        </p:nvPicPr>
        <p:blipFill>
          <a:blip r:embed="rId6">
            <a:alphaModFix amt="52999"/>
          </a:blip>
          <a:stretch>
            <a:fillRect/>
          </a:stretch>
        </p:blipFill>
        <p:spPr>
          <a:xfrm rot="-3863507">
            <a:off x="6574788" y="-6349807"/>
            <a:ext cx="10288574" cy="9650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4" name="Google Shape;764;g18fd5e463a7_0_320"/>
          <p:cNvPicPr preferRelativeResize="0"/>
          <p:nvPr/>
        </p:nvPicPr>
        <p:blipFill rotWithShape="1">
          <a:blip r:embed="rId3">
            <a:alphaModFix/>
          </a:blip>
          <a:srcRect l="17402" r="15949"/>
          <a:stretch/>
        </p:blipFill>
        <p:spPr>
          <a:xfrm>
            <a:off x="0" y="0"/>
            <a:ext cx="10288573" cy="10288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g18fd5e463a7_0_320"/>
          <p:cNvSpPr/>
          <p:nvPr/>
        </p:nvSpPr>
        <p:spPr>
          <a:xfrm>
            <a:off x="38" y="38"/>
            <a:ext cx="102885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6" name="Google Shape;766;g18fd5e463a7_0_320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767" name="Google Shape;767;g18fd5e463a7_0_320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68" name="Google Shape;768;g18fd5e463a7_0_320"/>
          <p:cNvPicPr preferRelativeResize="0"/>
          <p:nvPr/>
        </p:nvPicPr>
        <p:blipFill>
          <a:blip r:embed="rId5">
            <a:alphaModFix amt="54000"/>
          </a:blip>
          <a:stretch>
            <a:fillRect/>
          </a:stretch>
        </p:blipFill>
        <p:spPr>
          <a:xfrm>
            <a:off x="-1667200" y="4629475"/>
            <a:ext cx="6067751" cy="555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Google Shape;769;g18fd5e463a7_0_320"/>
          <p:cNvPicPr preferRelativeResize="0"/>
          <p:nvPr/>
        </p:nvPicPr>
        <p:blipFill>
          <a:blip r:embed="rId6">
            <a:alphaModFix amt="52999"/>
          </a:blip>
          <a:stretch>
            <a:fillRect/>
          </a:stretch>
        </p:blipFill>
        <p:spPr>
          <a:xfrm rot="-3863507">
            <a:off x="6270613" y="-7023057"/>
            <a:ext cx="10288574" cy="9650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g18fd5e463a7_0_320"/>
          <p:cNvSpPr txBox="1"/>
          <p:nvPr/>
        </p:nvSpPr>
        <p:spPr>
          <a:xfrm>
            <a:off x="-2" y="637088"/>
            <a:ext cx="7751137" cy="2169784"/>
          </a:xfrm>
          <a:prstGeom prst="rect">
            <a:avLst/>
          </a:prstGeom>
          <a:solidFill>
            <a:srgbClr val="000000">
              <a:alpha val="21961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en-US" sz="45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 SemiBold"/>
              </a:rPr>
              <a:t>PRIORITISING</a:t>
            </a:r>
            <a:r>
              <a:rPr lang="en-US" sz="45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5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THE </a:t>
            </a:r>
            <a:endParaRPr lang="en-US" sz="45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 smtClean="0">
                <a:solidFill>
                  <a:schemeClr val="lt1"/>
                </a:solidFill>
                <a:latin typeface="Montserrat"/>
                <a:ea typeface="Montserrat SemiBold"/>
                <a:cs typeface="Montserrat SemiBold"/>
                <a:sym typeface="Montserrat"/>
              </a:rPr>
              <a:t> </a:t>
            </a:r>
            <a:r>
              <a:rPr lang="en-US" sz="45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PLACES</a:t>
            </a:r>
            <a:r>
              <a:rPr lang="en-US" sz="45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&amp; </a:t>
            </a:r>
            <a:r>
              <a:rPr lang="en-US" sz="4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PEOPLE</a:t>
            </a:r>
            <a:r>
              <a:rPr lang="en-US" sz="45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en-US" sz="4500" dirty="0" smtClean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 SemiBold"/>
              </a:rPr>
              <a:t> THAT</a:t>
            </a:r>
            <a:r>
              <a:rPr lang="en-US" sz="45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en-US" sz="45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NEED </a:t>
            </a:r>
            <a:r>
              <a:rPr lang="en-US" sz="45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IT THE MOST</a:t>
            </a:r>
            <a:endParaRPr sz="45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izes.new-european-bauhaus.eu/sites/default/files/2022-rising-stars/1_Topolo%20today_photo%20by%20Antonio%20Frederico%20Lasalvi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" t="-86" r="22455" b="86"/>
          <a:stretch/>
        </p:blipFill>
        <p:spPr bwMode="auto">
          <a:xfrm>
            <a:off x="-794735" y="-493775"/>
            <a:ext cx="11552966" cy="1091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5" name="Google Shape;765;g18fd5e463a7_0_320"/>
          <p:cNvSpPr/>
          <p:nvPr/>
        </p:nvSpPr>
        <p:spPr>
          <a:xfrm>
            <a:off x="44" y="44"/>
            <a:ext cx="102885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6" name="Google Shape;766;g18fd5e463a7_0_320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767" name="Google Shape;767;g18fd5e463a7_0_320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68" name="Google Shape;768;g18fd5e463a7_0_320"/>
          <p:cNvPicPr preferRelativeResize="0"/>
          <p:nvPr/>
        </p:nvPicPr>
        <p:blipFill>
          <a:blip r:embed="rId5">
            <a:alphaModFix amt="54000"/>
          </a:blip>
          <a:stretch>
            <a:fillRect/>
          </a:stretch>
        </p:blipFill>
        <p:spPr>
          <a:xfrm>
            <a:off x="-1574058" y="6227064"/>
            <a:ext cx="4971378" cy="4553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Google Shape;769;g18fd5e463a7_0_320"/>
          <p:cNvPicPr preferRelativeResize="0"/>
          <p:nvPr/>
        </p:nvPicPr>
        <p:blipFill>
          <a:blip r:embed="rId6">
            <a:alphaModFix amt="52999"/>
          </a:blip>
          <a:stretch>
            <a:fillRect/>
          </a:stretch>
        </p:blipFill>
        <p:spPr>
          <a:xfrm rot="-3863507">
            <a:off x="5950573" y="-7096209"/>
            <a:ext cx="10288574" cy="9650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414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7" name="Google Shape;857;g198194ee683_3_150"/>
          <p:cNvPicPr preferRelativeResize="0"/>
          <p:nvPr/>
        </p:nvPicPr>
        <p:blipFill rotWithShape="1">
          <a:blip r:embed="rId3">
            <a:alphaModFix/>
          </a:blip>
          <a:srcRect l="18750" r="18749"/>
          <a:stretch/>
        </p:blipFill>
        <p:spPr>
          <a:xfrm>
            <a:off x="0" y="0"/>
            <a:ext cx="10288496" cy="10288575"/>
          </a:xfrm>
          <a:prstGeom prst="rect">
            <a:avLst/>
          </a:prstGeom>
          <a:noFill/>
          <a:ln>
            <a:noFill/>
          </a:ln>
        </p:spPr>
      </p:pic>
      <p:sp>
        <p:nvSpPr>
          <p:cNvPr id="858" name="Google Shape;858;g198194ee683_3_150"/>
          <p:cNvSpPr/>
          <p:nvPr/>
        </p:nvSpPr>
        <p:spPr>
          <a:xfrm>
            <a:off x="25" y="38"/>
            <a:ext cx="102885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9" name="Google Shape;859;g198194ee683_3_150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860" name="Google Shape;860;g198194ee683_3_150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61" name="Google Shape;861;g198194ee683_3_150"/>
          <p:cNvPicPr preferRelativeResize="0"/>
          <p:nvPr/>
        </p:nvPicPr>
        <p:blipFill>
          <a:blip r:embed="rId5">
            <a:alphaModFix amt="52000"/>
          </a:blip>
          <a:stretch>
            <a:fillRect/>
          </a:stretch>
        </p:blipFill>
        <p:spPr>
          <a:xfrm>
            <a:off x="-1456182" y="3730752"/>
            <a:ext cx="7197181" cy="7062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62" name="Google Shape;862;g198194ee683_3_150"/>
          <p:cNvPicPr preferRelativeResize="0"/>
          <p:nvPr/>
        </p:nvPicPr>
        <p:blipFill>
          <a:blip r:embed="rId6">
            <a:alphaModFix amt="52999"/>
          </a:blip>
          <a:stretch>
            <a:fillRect/>
          </a:stretch>
        </p:blipFill>
        <p:spPr>
          <a:xfrm rot="-3863507">
            <a:off x="6574788" y="-6349807"/>
            <a:ext cx="10288574" cy="9650664"/>
          </a:xfrm>
          <a:prstGeom prst="rect">
            <a:avLst/>
          </a:prstGeom>
          <a:noFill/>
          <a:ln>
            <a:noFill/>
          </a:ln>
        </p:spPr>
      </p:pic>
      <p:sp>
        <p:nvSpPr>
          <p:cNvPr id="863" name="Google Shape;863;g198194ee683_3_150"/>
          <p:cNvSpPr txBox="1"/>
          <p:nvPr/>
        </p:nvSpPr>
        <p:spPr>
          <a:xfrm>
            <a:off x="353675" y="964000"/>
            <a:ext cx="9571500" cy="1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SHAPING A</a:t>
            </a:r>
            <a:r>
              <a:rPr lang="en-US" sz="40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CIRCULAR INDUSTRIAL ECOSYSTEM</a:t>
            </a:r>
            <a:r>
              <a:rPr lang="en-US" sz="40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AND SUPPORTING </a:t>
            </a:r>
            <a:r>
              <a:rPr lang="en-US" sz="40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LIFE-CYCLE THINKING</a:t>
            </a:r>
            <a:endParaRPr sz="40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9" name="Google Shape;869;g190f84d8c9f_4_177"/>
          <p:cNvPicPr preferRelativeResize="0"/>
          <p:nvPr/>
        </p:nvPicPr>
        <p:blipFill rotWithShape="1">
          <a:blip r:embed="rId3">
            <a:alphaModFix/>
          </a:blip>
          <a:srcRect t="19" b="29"/>
          <a:stretch/>
        </p:blipFill>
        <p:spPr>
          <a:xfrm>
            <a:off x="0" y="0"/>
            <a:ext cx="10288498" cy="10288573"/>
          </a:xfrm>
          <a:prstGeom prst="rect">
            <a:avLst/>
          </a:prstGeom>
          <a:noFill/>
          <a:ln>
            <a:noFill/>
          </a:ln>
        </p:spPr>
      </p:pic>
      <p:sp>
        <p:nvSpPr>
          <p:cNvPr id="870" name="Google Shape;870;g190f84d8c9f_4_177"/>
          <p:cNvSpPr/>
          <p:nvPr/>
        </p:nvSpPr>
        <p:spPr>
          <a:xfrm>
            <a:off x="25" y="25"/>
            <a:ext cx="102885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1" name="Google Shape;871;g190f84d8c9f_4_177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872" name="Google Shape;872;g190f84d8c9f_4_177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73" name="Google Shape;873;g190f84d8c9f_4_177"/>
          <p:cNvPicPr preferRelativeResize="0"/>
          <p:nvPr/>
        </p:nvPicPr>
        <p:blipFill>
          <a:blip r:embed="rId5">
            <a:alphaModFix amt="52000"/>
          </a:blip>
          <a:stretch>
            <a:fillRect/>
          </a:stretch>
        </p:blipFill>
        <p:spPr>
          <a:xfrm>
            <a:off x="-1318925" y="6091525"/>
            <a:ext cx="5422925" cy="532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1"/>
            <a:ext cx="10288589" cy="10288587"/>
            <a:chOff x="-98512" y="0"/>
            <a:chExt cx="10288589" cy="10288587"/>
          </a:xfrm>
        </p:grpSpPr>
        <p:pic>
          <p:nvPicPr>
            <p:cNvPr id="121" name="Google Shape;121;g190f84d8c9f_4_189" descr="A picture containing outdoor, road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 l="20249" r="12985"/>
            <a:stretch/>
          </p:blipFill>
          <p:spPr>
            <a:xfrm>
              <a:off x="-98512" y="0"/>
              <a:ext cx="10288589" cy="102885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2" name="Google Shape;122;g190f84d8c9f_4_189"/>
            <p:cNvSpPr/>
            <p:nvPr/>
          </p:nvSpPr>
          <p:spPr>
            <a:xfrm>
              <a:off x="-98468" y="43"/>
              <a:ext cx="10288500" cy="10288500"/>
            </a:xfrm>
            <a:prstGeom prst="rect">
              <a:avLst/>
            </a:prstGeom>
            <a:solidFill>
              <a:schemeClr val="dk1">
                <a:alpha val="2588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23" name="Google Shape;123;g190f84d8c9f_4_189" descr="A picture containing text, flower, plan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g190f84d8c9f_4_189"/>
          <p:cNvSpPr/>
          <p:nvPr/>
        </p:nvSpPr>
        <p:spPr>
          <a:xfrm>
            <a:off x="-71175" y="594500"/>
            <a:ext cx="7861863" cy="2148000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g190f84d8c9f_4_189" descr="A picture containing spectacles, sunglasses, mirror, goggl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4078325">
            <a:off x="-2345251" y="4045665"/>
            <a:ext cx="8310951" cy="77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g190f84d8c9f_4_189"/>
          <p:cNvSpPr txBox="1"/>
          <p:nvPr/>
        </p:nvSpPr>
        <p:spPr>
          <a:xfrm>
            <a:off x="2201924" y="9314525"/>
            <a:ext cx="6343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g190f84d8c9f_4_189"/>
          <p:cNvSpPr txBox="1"/>
          <p:nvPr/>
        </p:nvSpPr>
        <p:spPr>
          <a:xfrm>
            <a:off x="185625" y="670700"/>
            <a:ext cx="7605063" cy="1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SHARE YOUR </a:t>
            </a:r>
            <a:r>
              <a:rPr lang="en-US" sz="4000" b="1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BEAUTIFUL</a:t>
            </a:r>
            <a:r>
              <a:rPr lang="en-US" sz="40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4000" b="1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SUSTAINABLE </a:t>
            </a:r>
            <a:r>
              <a:rPr lang="en-US" sz="40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&amp; </a:t>
            </a:r>
            <a:r>
              <a:rPr lang="en-US" sz="4000" b="1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INCLUSIVE </a:t>
            </a:r>
            <a:r>
              <a:rPr lang="en-US" sz="40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PROJECT OR </a:t>
            </a:r>
            <a:r>
              <a:rPr lang="en-US" sz="4000" dirty="0" smtClean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IDEA!</a:t>
            </a:r>
            <a:endParaRPr sz="4100" dirty="0">
              <a:solidFill>
                <a:srgbClr val="4D4D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g18fd5e463a7_0_218" descr="A picture containing building, outdoor, sky, hous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12535" r="12535"/>
          <a:stretch/>
        </p:blipFill>
        <p:spPr>
          <a:xfrm>
            <a:off x="0" y="0"/>
            <a:ext cx="10288587" cy="10288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g18fd5e463a7_0_218" descr="A picture containing brass knucks, weap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67969" y="-2529396"/>
            <a:ext cx="15288407" cy="14327531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g18fd5e463a7_0_218"/>
          <p:cNvSpPr/>
          <p:nvPr/>
        </p:nvSpPr>
        <p:spPr>
          <a:xfrm>
            <a:off x="0" y="0"/>
            <a:ext cx="102885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g18fd5e463a7_0_218"/>
          <p:cNvSpPr txBox="1"/>
          <p:nvPr/>
        </p:nvSpPr>
        <p:spPr>
          <a:xfrm>
            <a:off x="5205934" y="6717005"/>
            <a:ext cx="4971338" cy="235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Apply </a:t>
            </a:r>
            <a:endParaRPr sz="49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by </a:t>
            </a:r>
            <a:r>
              <a:rPr lang="en-US" sz="49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31 January</a:t>
            </a:r>
            <a:br>
              <a:rPr lang="en-US" sz="49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49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19:00 CET</a:t>
            </a:r>
            <a:endParaRPr sz="49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43" name="Google Shape;143;g18fd5e463a7_0_218"/>
          <p:cNvSpPr txBox="1"/>
          <p:nvPr/>
        </p:nvSpPr>
        <p:spPr>
          <a:xfrm>
            <a:off x="248300" y="3614250"/>
            <a:ext cx="46407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4D4D4D"/>
                </a:solidFill>
                <a:highlight>
                  <a:srgbClr val="74DCAB"/>
                </a:highlight>
                <a:latin typeface="Montserrat"/>
                <a:ea typeface="Montserrat"/>
                <a:cs typeface="Montserrat"/>
                <a:sym typeface="Montserrat"/>
              </a:rPr>
              <a:t>SUSTAINABLE</a:t>
            </a:r>
            <a:endParaRPr sz="4800">
              <a:solidFill>
                <a:srgbClr val="4D4D4D"/>
              </a:solidFill>
              <a:highlight>
                <a:srgbClr val="74DCAB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g18fd5e463a7_0_218"/>
          <p:cNvSpPr txBox="1"/>
          <p:nvPr/>
        </p:nvSpPr>
        <p:spPr>
          <a:xfrm>
            <a:off x="320724" y="4440200"/>
            <a:ext cx="41409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4D4D4D"/>
                </a:solidFill>
                <a:highlight>
                  <a:srgbClr val="FCEE25"/>
                </a:highlight>
                <a:latin typeface="Montserrat"/>
                <a:ea typeface="Montserrat"/>
                <a:cs typeface="Montserrat"/>
                <a:sym typeface="Montserrat"/>
              </a:rPr>
              <a:t>INCLUSIVE</a:t>
            </a:r>
            <a:endParaRPr sz="4800">
              <a:solidFill>
                <a:srgbClr val="4D4D4D"/>
              </a:solidFill>
              <a:highlight>
                <a:srgbClr val="FCEE25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5" name="Google Shape;145;g18fd5e463a7_0_218"/>
          <p:cNvSpPr txBox="1"/>
          <p:nvPr/>
        </p:nvSpPr>
        <p:spPr>
          <a:xfrm>
            <a:off x="320724" y="2783238"/>
            <a:ext cx="41409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4D4D4D"/>
                </a:solidFill>
                <a:highlight>
                  <a:srgbClr val="AAE2FF"/>
                </a:highlight>
                <a:latin typeface="Montserrat"/>
                <a:ea typeface="Montserrat"/>
                <a:cs typeface="Montserrat"/>
                <a:sym typeface="Montserrat"/>
              </a:rPr>
              <a:t>BEAUTIFUL</a:t>
            </a:r>
            <a:endParaRPr sz="4800">
              <a:solidFill>
                <a:srgbClr val="4D4D4D"/>
              </a:solidFill>
              <a:highlight>
                <a:srgbClr val="AAE2FF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6" name="Google Shape;146;g18fd5e463a7_0_218"/>
          <p:cNvSpPr txBox="1"/>
          <p:nvPr/>
        </p:nvSpPr>
        <p:spPr>
          <a:xfrm>
            <a:off x="457851" y="9391896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7" name="Google Shape;147;g18fd5e463a7_0_218" descr="A picture containing text, flower, plan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g18fd5e463a7_0_218"/>
          <p:cNvSpPr txBox="1"/>
          <p:nvPr/>
        </p:nvSpPr>
        <p:spPr>
          <a:xfrm>
            <a:off x="5962851" y="289650"/>
            <a:ext cx="3942300" cy="3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Ready to make a difference </a:t>
            </a:r>
            <a:br>
              <a:rPr lang="en-US" sz="4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 our daily lives?</a:t>
            </a:r>
            <a:endParaRPr sz="4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0"/>
          <p:cNvPicPr preferRelativeResize="0"/>
          <p:nvPr/>
        </p:nvPicPr>
        <p:blipFill rotWithShape="1">
          <a:blip r:embed="rId3">
            <a:alphaModFix/>
          </a:blip>
          <a:srcRect l="18750" r="18749"/>
          <a:stretch/>
        </p:blipFill>
        <p:spPr>
          <a:xfrm>
            <a:off x="0" y="0"/>
            <a:ext cx="10288587" cy="10288589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30"/>
          <p:cNvSpPr/>
          <p:nvPr/>
        </p:nvSpPr>
        <p:spPr>
          <a:xfrm>
            <a:off x="38" y="38"/>
            <a:ext cx="10288500" cy="10288500"/>
          </a:xfrm>
          <a:prstGeom prst="rect">
            <a:avLst/>
          </a:prstGeom>
          <a:solidFill>
            <a:schemeClr val="dk1">
              <a:alpha val="3372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30"/>
          <p:cNvSpPr/>
          <p:nvPr/>
        </p:nvSpPr>
        <p:spPr>
          <a:xfrm>
            <a:off x="150" y="6069225"/>
            <a:ext cx="10288500" cy="2269800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2" name="Google Shape;162;p30"/>
          <p:cNvGrpSpPr/>
          <p:nvPr/>
        </p:nvGrpSpPr>
        <p:grpSpPr>
          <a:xfrm>
            <a:off x="2253065" y="475416"/>
            <a:ext cx="6072867" cy="5041163"/>
            <a:chOff x="2358883" y="383989"/>
            <a:chExt cx="5070441" cy="4760305"/>
          </a:xfrm>
        </p:grpSpPr>
        <p:pic>
          <p:nvPicPr>
            <p:cNvPr id="163" name="Google Shape;163;p30" descr="Shape, icon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358883" y="383989"/>
              <a:ext cx="2280957" cy="22138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4" name="Google Shape;164;p30" descr="Shape, icon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159828" y="383989"/>
              <a:ext cx="2269496" cy="22138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5" name="Google Shape;165;p30" descr="Icon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358883" y="2906104"/>
              <a:ext cx="2280957" cy="22381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30" descr="Shape&#10;&#10;Description automatically generated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159828" y="2906104"/>
              <a:ext cx="2269496" cy="207884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7" name="Google Shape;167;p30"/>
          <p:cNvSpPr txBox="1"/>
          <p:nvPr/>
        </p:nvSpPr>
        <p:spPr>
          <a:xfrm>
            <a:off x="240314" y="4405552"/>
            <a:ext cx="9818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8" name="Google Shape;168;p30" descr="A picture containing spectacles, sunglasses, mirror, goggles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220200" y="9275882"/>
            <a:ext cx="838200" cy="778274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30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" name="Google Shape;170;p30"/>
          <p:cNvSpPr txBox="1"/>
          <p:nvPr/>
        </p:nvSpPr>
        <p:spPr>
          <a:xfrm>
            <a:off x="0" y="6335913"/>
            <a:ext cx="10288588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Choose </a:t>
            </a:r>
            <a:r>
              <a:rPr lang="en-US" sz="4200" dirty="0" smtClean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42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category</a:t>
            </a:r>
            <a:r>
              <a:rPr lang="en-US" sz="4200" b="1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2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&amp; apply now!</a:t>
            </a:r>
            <a:endParaRPr sz="4200" b="1" dirty="0">
              <a:solidFill>
                <a:srgbClr val="4D4D4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1" name="Google Shape;171;p30"/>
          <p:cNvSpPr txBox="1"/>
          <p:nvPr/>
        </p:nvSpPr>
        <p:spPr>
          <a:xfrm>
            <a:off x="240314" y="7236313"/>
            <a:ext cx="9818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 b="1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prizes.new-european-bauhaus.eu </a:t>
            </a:r>
            <a:endParaRPr sz="3400" b="1">
              <a:solidFill>
                <a:srgbClr val="4D4D4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6" descr="A picture containing outdoor, roa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20249" r="12986"/>
          <a:stretch/>
        </p:blipFill>
        <p:spPr>
          <a:xfrm>
            <a:off x="0" y="0"/>
            <a:ext cx="10288588" cy="10288588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6"/>
          <p:cNvSpPr/>
          <p:nvPr/>
        </p:nvSpPr>
        <p:spPr>
          <a:xfrm>
            <a:off x="44" y="44"/>
            <a:ext cx="102885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0" name="Google Shape;200;p6" descr="A picture containing text, flower, plan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6" descr="A picture containing spectacles, sunglasses, mirror, goggl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4078324">
            <a:off x="-3750735" y="3894458"/>
            <a:ext cx="9789096" cy="9089246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6"/>
          <p:cNvSpPr txBox="1"/>
          <p:nvPr/>
        </p:nvSpPr>
        <p:spPr>
          <a:xfrm>
            <a:off x="2201924" y="9314525"/>
            <a:ext cx="6343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3" name="Google Shape;203;p6"/>
          <p:cNvSpPr txBox="1"/>
          <p:nvPr/>
        </p:nvSpPr>
        <p:spPr>
          <a:xfrm>
            <a:off x="-9914" y="812892"/>
            <a:ext cx="6102370" cy="2123618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en-US" sz="4400" b="1" dirty="0" smtClean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YOUR </a:t>
            </a:r>
            <a:r>
              <a:rPr lang="en-US" sz="4400" b="1" dirty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SOLUTIONS </a:t>
            </a:r>
            <a:endParaRPr lang="en-US" sz="4400" b="1" dirty="0" smtClean="0">
              <a:solidFill>
                <a:srgbClr val="4D4D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 smtClean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CAN </a:t>
            </a:r>
            <a:r>
              <a:rPr lang="en-US" sz="4400" dirty="0" smtClean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IMPROVE OUR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 smtClean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WAYS </a:t>
            </a:r>
            <a:r>
              <a:rPr lang="en-US" sz="4400" dirty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OF LIVING</a:t>
            </a:r>
            <a:endParaRPr sz="4400" dirty="0">
              <a:solidFill>
                <a:srgbClr val="4D4D4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04" name="Google Shape;204;p6"/>
          <p:cNvSpPr/>
          <p:nvPr/>
        </p:nvSpPr>
        <p:spPr>
          <a:xfrm>
            <a:off x="4057650" y="4600500"/>
            <a:ext cx="6246300" cy="13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6"/>
          <p:cNvSpPr txBox="1"/>
          <p:nvPr/>
        </p:nvSpPr>
        <p:spPr>
          <a:xfrm>
            <a:off x="4165882" y="4435865"/>
            <a:ext cx="6120000" cy="1323600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Submit your </a:t>
            </a:r>
            <a:r>
              <a:rPr lang="en-US" sz="4000" dirty="0" smtClean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project   </a:t>
            </a:r>
            <a:endParaRPr sz="4000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by 31 January 19:00 </a:t>
            </a:r>
            <a:r>
              <a:rPr lang="en-US" sz="4000" dirty="0" smtClean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CET  </a:t>
            </a:r>
            <a:endParaRPr sz="4000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g18fe64e496c_0_0" descr="A picture containing building, outdoor, sky, hous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12535" r="12535"/>
          <a:stretch/>
        </p:blipFill>
        <p:spPr>
          <a:xfrm>
            <a:off x="0" y="0"/>
            <a:ext cx="10288587" cy="10288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18fe64e496c_0_0" descr="A picture containing brass knucks, weap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67969" y="-2529396"/>
            <a:ext cx="15288407" cy="14327531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18fe64e496c_0_0"/>
          <p:cNvSpPr/>
          <p:nvPr/>
        </p:nvSpPr>
        <p:spPr>
          <a:xfrm>
            <a:off x="0" y="0"/>
            <a:ext cx="10288500" cy="10288500"/>
          </a:xfrm>
          <a:prstGeom prst="rect">
            <a:avLst/>
          </a:prstGeom>
          <a:solidFill>
            <a:schemeClr val="dk1">
              <a:alpha val="2588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g18fe64e496c_0_0" descr="Background pattern&#10;&#10;Description automatically generated"/>
          <p:cNvPicPr preferRelativeResize="0"/>
          <p:nvPr/>
        </p:nvPicPr>
        <p:blipFill rotWithShape="1">
          <a:blip r:embed="rId5">
            <a:alphaModFix amt="64000"/>
          </a:blip>
          <a:srcRect l="11985" t="21424" r="8428" b="16332"/>
          <a:stretch/>
        </p:blipFill>
        <p:spPr>
          <a:xfrm rot="10800000">
            <a:off x="-50" y="-50"/>
            <a:ext cx="10288589" cy="10288589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g18fe64e496c_0_0"/>
          <p:cNvSpPr txBox="1"/>
          <p:nvPr/>
        </p:nvSpPr>
        <p:spPr>
          <a:xfrm>
            <a:off x="5184862" y="6693152"/>
            <a:ext cx="5183400" cy="235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Apply by</a:t>
            </a:r>
            <a:endParaRPr lang="en-US" sz="4900" dirty="0" smtClean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31 January </a:t>
            </a:r>
            <a:r>
              <a:rPr lang="en-US" sz="49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19:00 CET</a:t>
            </a:r>
            <a:endParaRPr sz="49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28" name="Google Shape;228;g18fe64e496c_0_0"/>
          <p:cNvSpPr txBox="1"/>
          <p:nvPr/>
        </p:nvSpPr>
        <p:spPr>
          <a:xfrm>
            <a:off x="328725" y="4241800"/>
            <a:ext cx="4386966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rgbClr val="4D4D4D"/>
                </a:solidFill>
                <a:highlight>
                  <a:srgbClr val="74DCAB"/>
                </a:highlight>
                <a:latin typeface="Montserrat"/>
                <a:ea typeface="Montserrat"/>
                <a:cs typeface="Montserrat"/>
                <a:sym typeface="Montserrat"/>
              </a:rPr>
              <a:t>SUSTAINABLE</a:t>
            </a:r>
            <a:endParaRPr sz="4500" dirty="0">
              <a:solidFill>
                <a:srgbClr val="4D4D4D"/>
              </a:solidFill>
              <a:highlight>
                <a:srgbClr val="74DCAB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9" name="Google Shape;229;g18fe64e496c_0_0"/>
          <p:cNvSpPr txBox="1"/>
          <p:nvPr/>
        </p:nvSpPr>
        <p:spPr>
          <a:xfrm>
            <a:off x="5922101" y="303090"/>
            <a:ext cx="3983100" cy="30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NEW EUROPEAN BAUHAUS</a:t>
            </a:r>
            <a:br>
              <a:rPr lang="en-US" sz="4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PRIZES</a:t>
            </a:r>
            <a:r>
              <a:rPr lang="en-US" sz="48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2023</a:t>
            </a:r>
            <a:endParaRPr sz="48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30" name="Google Shape;230;g18fe64e496c_0_0"/>
          <p:cNvSpPr txBox="1"/>
          <p:nvPr/>
        </p:nvSpPr>
        <p:spPr>
          <a:xfrm>
            <a:off x="328724" y="5050300"/>
            <a:ext cx="41409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4D4D4D"/>
                </a:solidFill>
                <a:highlight>
                  <a:srgbClr val="FCEE25"/>
                </a:highlight>
                <a:latin typeface="Montserrat"/>
                <a:ea typeface="Montserrat"/>
                <a:cs typeface="Montserrat"/>
                <a:sym typeface="Montserrat"/>
              </a:rPr>
              <a:t>INCLUSIVE</a:t>
            </a:r>
            <a:endParaRPr sz="4500">
              <a:solidFill>
                <a:srgbClr val="4D4D4D"/>
              </a:solidFill>
              <a:highlight>
                <a:srgbClr val="FCEE25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1" name="Google Shape;231;g18fe64e496c_0_0"/>
          <p:cNvSpPr txBox="1"/>
          <p:nvPr/>
        </p:nvSpPr>
        <p:spPr>
          <a:xfrm>
            <a:off x="328724" y="3443488"/>
            <a:ext cx="41409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4D4D4D"/>
                </a:solidFill>
                <a:highlight>
                  <a:srgbClr val="AAE2FF"/>
                </a:highlight>
                <a:latin typeface="Montserrat"/>
                <a:ea typeface="Montserrat"/>
                <a:cs typeface="Montserrat"/>
                <a:sym typeface="Montserrat"/>
              </a:rPr>
              <a:t>BEAUTIFUL</a:t>
            </a:r>
            <a:endParaRPr sz="4500">
              <a:solidFill>
                <a:srgbClr val="4D4D4D"/>
              </a:solidFill>
              <a:highlight>
                <a:srgbClr val="AAE2FF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2" name="Google Shape;232;g18fe64e496c_0_0"/>
          <p:cNvSpPr txBox="1"/>
          <p:nvPr/>
        </p:nvSpPr>
        <p:spPr>
          <a:xfrm>
            <a:off x="212950" y="1964050"/>
            <a:ext cx="5112600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ideas can make </a:t>
            </a:r>
            <a:r>
              <a:rPr lang="en-US" sz="40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Europe</a:t>
            </a:r>
            <a:endParaRPr sz="40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g18fe64e496c_0_0"/>
          <p:cNvSpPr txBox="1"/>
          <p:nvPr/>
        </p:nvSpPr>
        <p:spPr>
          <a:xfrm>
            <a:off x="457851" y="9391896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</a:t>
            </a:r>
            <a:r>
              <a:rPr lang="en-US" sz="2400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NewEuropeanBauhaus</a:t>
            </a:r>
            <a:r>
              <a:rPr lang="en-US" sz="24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PRIZES </a:t>
            </a:r>
            <a:endParaRPr sz="24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4" name="Google Shape;234;g18fe64e496c_0_0" descr="A picture containing text, flower, plant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g198194ee683_3_173" descr="A group of people sitting in chairs&#10;&#10;Description automatically generated with medium confidence"/>
          <p:cNvPicPr preferRelativeResize="0"/>
          <p:nvPr/>
        </p:nvPicPr>
        <p:blipFill rotWithShape="1">
          <a:blip r:embed="rId3">
            <a:alphaModFix amt="67000"/>
          </a:blip>
          <a:srcRect l="22049" r="15274" b="5979"/>
          <a:stretch/>
        </p:blipFill>
        <p:spPr>
          <a:xfrm flipH="1">
            <a:off x="0" y="0"/>
            <a:ext cx="10288587" cy="1028859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g198194ee683_3_173"/>
          <p:cNvSpPr/>
          <p:nvPr/>
        </p:nvSpPr>
        <p:spPr>
          <a:xfrm>
            <a:off x="38" y="25"/>
            <a:ext cx="10288500" cy="10288500"/>
          </a:xfrm>
          <a:prstGeom prst="rect">
            <a:avLst/>
          </a:prstGeom>
          <a:solidFill>
            <a:schemeClr val="dk1">
              <a:alpha val="3569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1" name="Google Shape;261;g198194ee683_3_173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-6572897" y="-9032134"/>
            <a:ext cx="19541404" cy="18144332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g198194ee683_3_173"/>
          <p:cNvSpPr txBox="1"/>
          <p:nvPr/>
        </p:nvSpPr>
        <p:spPr>
          <a:xfrm>
            <a:off x="4561451" y="1677497"/>
            <a:ext cx="5560744" cy="39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2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NEW EUROPEAN BAUHAUS</a:t>
            </a:r>
            <a:endParaRPr sz="6200" dirty="0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2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PRIZES</a:t>
            </a:r>
            <a:r>
              <a:rPr lang="en-US" sz="6200" dirty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2023</a:t>
            </a:r>
            <a:endParaRPr sz="62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63" name="Google Shape;263;g198194ee683_3_173"/>
          <p:cNvSpPr txBox="1"/>
          <p:nvPr/>
        </p:nvSpPr>
        <p:spPr>
          <a:xfrm>
            <a:off x="454375" y="8472125"/>
            <a:ext cx="9379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 b="1" dirty="0">
                <a:solidFill>
                  <a:srgbClr val="4D4D4D"/>
                </a:solidFill>
                <a:highlight>
                  <a:srgbClr val="FCEE25"/>
                </a:highlight>
                <a:latin typeface="Montserrat"/>
                <a:ea typeface="Montserrat"/>
                <a:cs typeface="Montserrat"/>
                <a:sym typeface="Montserrat"/>
              </a:rPr>
              <a:t>prizes.new-european-bauhaus.eu </a:t>
            </a:r>
            <a:endParaRPr sz="3400" b="1" dirty="0">
              <a:solidFill>
                <a:srgbClr val="4D4D4D"/>
              </a:solidFill>
              <a:highlight>
                <a:srgbClr val="FCEE25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g198194ee683_3_173"/>
          <p:cNvSpPr txBox="1"/>
          <p:nvPr/>
        </p:nvSpPr>
        <p:spPr>
          <a:xfrm>
            <a:off x="454413" y="7739975"/>
            <a:ext cx="9379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 b="1" dirty="0">
                <a:solidFill>
                  <a:srgbClr val="4D4D4D"/>
                </a:solidFill>
                <a:highlight>
                  <a:srgbClr val="FCEE25"/>
                </a:highlight>
                <a:latin typeface="Montserrat"/>
                <a:ea typeface="Montserrat"/>
                <a:cs typeface="Montserrat"/>
                <a:sym typeface="Montserrat"/>
              </a:rPr>
              <a:t>Apply now! </a:t>
            </a:r>
            <a:endParaRPr sz="3400" b="1" dirty="0">
              <a:solidFill>
                <a:srgbClr val="4D4D4D"/>
              </a:solidFill>
              <a:highlight>
                <a:srgbClr val="FCEE25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5" name="Google Shape;265;g198194ee683_3_173" descr="A picture containing text, flower, plan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31851" y="9352173"/>
            <a:ext cx="902324" cy="61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alpha val="80784"/>
          </a:schemeClr>
        </a:solid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10" descr="A picture containing building, outdoor, sky, hous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12535" r="12535"/>
          <a:stretch/>
        </p:blipFill>
        <p:spPr>
          <a:xfrm>
            <a:off x="0" y="0"/>
            <a:ext cx="10288588" cy="10288588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10"/>
          <p:cNvSpPr/>
          <p:nvPr/>
        </p:nvSpPr>
        <p:spPr>
          <a:xfrm>
            <a:off x="0" y="0"/>
            <a:ext cx="10288588" cy="10288588"/>
          </a:xfrm>
          <a:prstGeom prst="rect">
            <a:avLst/>
          </a:prstGeom>
          <a:solidFill>
            <a:schemeClr val="dk1">
              <a:alpha val="25882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7" name="Google Shape;297;p10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371753">
            <a:off x="-1364053" y="-3001966"/>
            <a:ext cx="15631019" cy="13819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10" descr="A picture containing text, flower, plan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763300" y="9182100"/>
            <a:ext cx="1123675" cy="76662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10"/>
          <p:cNvSpPr txBox="1"/>
          <p:nvPr/>
        </p:nvSpPr>
        <p:spPr>
          <a:xfrm>
            <a:off x="808325" y="1402400"/>
            <a:ext cx="45639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New</a:t>
            </a:r>
            <a:br>
              <a:rPr lang="en-US" sz="5400" dirty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5400" dirty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European</a:t>
            </a:r>
            <a:br>
              <a:rPr lang="en-US" sz="5400" dirty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5400" dirty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Bauhaus</a:t>
            </a:r>
            <a:br>
              <a:rPr lang="en-US" sz="5400" dirty="0">
                <a:solidFill>
                  <a:srgbClr val="4D4D4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5400" dirty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Prizes </a:t>
            </a:r>
            <a:r>
              <a:rPr lang="en-US" sz="5400" dirty="0" smtClean="0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 sz="5400" dirty="0">
              <a:solidFill>
                <a:srgbClr val="4D4D4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0" name="Google Shape;300;p10"/>
          <p:cNvSpPr txBox="1"/>
          <p:nvPr/>
        </p:nvSpPr>
        <p:spPr>
          <a:xfrm>
            <a:off x="4458125" y="6934800"/>
            <a:ext cx="3295200" cy="224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Apply</a:t>
            </a:r>
            <a:endParaRPr sz="70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endParaRPr sz="70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5537</TotalTime>
  <Words>468</Words>
  <Application>Microsoft Office PowerPoint</Application>
  <PresentationFormat>Custom</PresentationFormat>
  <Paragraphs>142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Montserrat SemiBold</vt:lpstr>
      <vt:lpstr>Montserrat</vt:lpstr>
      <vt:lpstr>Montserrat Light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NEB</dc:creator>
  <cp:lastModifiedBy>MANTZANA Kassiani (JRC)</cp:lastModifiedBy>
  <cp:revision>24</cp:revision>
  <dcterms:created xsi:type="dcterms:W3CDTF">2022-11-16T09:30:07Z</dcterms:created>
  <dcterms:modified xsi:type="dcterms:W3CDTF">2022-12-05T07:59:51Z</dcterms:modified>
</cp:coreProperties>
</file>