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0287000" cy="10287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3240">
          <p15:clr>
            <a:srgbClr val="A4A3A4"/>
          </p15:clr>
        </p15:guide>
        <p15:guide id="2" pos="32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2" d="100"/>
          <a:sy n="72" d="100"/>
        </p:scale>
        <p:origin x="2412" y="80"/>
      </p:cViewPr>
      <p:guideLst>
        <p:guide orient="horz" pos="3240"/>
        <p:guide pos="32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media/image2.jpg>
</file>

<file path=ppt/media/image3.jpg>
</file>

<file path=ppt/media/image4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714816" y="685800"/>
            <a:ext cx="3429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1714500" y="685800"/>
            <a:ext cx="3429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ef255c18f4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714500" y="685800"/>
            <a:ext cx="3429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ef255c18f4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ef255c18f4_0_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714500" y="685800"/>
            <a:ext cx="3429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ef255c18f4_0_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ef255c18f4_0_8:notes"/>
          <p:cNvSpPr>
            <a:spLocks noGrp="1" noRot="1" noChangeAspect="1"/>
          </p:cNvSpPr>
          <p:nvPr>
            <p:ph type="sldImg" idx="2"/>
          </p:nvPr>
        </p:nvSpPr>
        <p:spPr>
          <a:xfrm>
            <a:off x="1714500" y="685800"/>
            <a:ext cx="3429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ef255c18f4_0_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50672" y="1489150"/>
            <a:ext cx="9585600" cy="41052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1pPr>
            <a:lvl2pPr lvl="1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2pPr>
            <a:lvl3pPr lvl="2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3pPr>
            <a:lvl4pPr lvl="3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4pPr>
            <a:lvl5pPr lvl="4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5pPr>
            <a:lvl6pPr lvl="5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6pPr>
            <a:lvl7pPr lvl="6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7pPr>
            <a:lvl8pPr lvl="7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8pPr>
            <a:lvl9pPr lvl="8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50663" y="5668250"/>
            <a:ext cx="9585600" cy="15852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50663" y="2212250"/>
            <a:ext cx="9585600" cy="39270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50663" y="6304450"/>
            <a:ext cx="9585600" cy="26016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87350" algn="ctr">
              <a:spcBef>
                <a:spcPts val="0"/>
              </a:spcBef>
              <a:spcAft>
                <a:spcPts val="0"/>
              </a:spcAft>
              <a:buSzPts val="2500"/>
              <a:buChar char="●"/>
              <a:defRPr/>
            </a:lvl1pPr>
            <a:lvl2pPr marL="914400" lvl="1" indent="-355600" algn="ctr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2pPr>
            <a:lvl3pPr marL="1371600" lvl="2" indent="-355600" algn="ctr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3pPr>
            <a:lvl4pPr marL="1828800" lvl="3" indent="-355600" algn="ctr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4pPr>
            <a:lvl5pPr marL="2286000" lvl="4" indent="-355600" algn="ctr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5pPr>
            <a:lvl6pPr marL="2743200" lvl="5" indent="-355600" algn="ctr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6pPr>
            <a:lvl7pPr marL="3200400" lvl="6" indent="-355600" algn="ctr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7pPr>
            <a:lvl8pPr marL="3657600" lvl="7" indent="-355600" algn="ctr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8pPr>
            <a:lvl9pPr marL="4114800" lvl="8" indent="-355600" algn="ctr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50663" y="4301700"/>
            <a:ext cx="9585600" cy="16836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1pPr>
            <a:lvl2pPr lvl="1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2pPr>
            <a:lvl3pPr lvl="2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3pPr>
            <a:lvl4pPr lvl="3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4pPr>
            <a:lvl5pPr lvl="4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5pPr>
            <a:lvl6pPr lvl="5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6pPr>
            <a:lvl7pPr lvl="6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7pPr>
            <a:lvl8pPr lvl="7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8pPr>
            <a:lvl9pPr lvl="8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50663" y="2304950"/>
            <a:ext cx="9585600" cy="6832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87350">
              <a:spcBef>
                <a:spcPts val="0"/>
              </a:spcBef>
              <a:spcAft>
                <a:spcPts val="0"/>
              </a:spcAft>
              <a:buSzPts val="2500"/>
              <a:buChar char="●"/>
              <a:defRPr/>
            </a:lvl1pPr>
            <a:lvl2pPr marL="914400" lvl="1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2pPr>
            <a:lvl3pPr marL="1371600" lvl="2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3pPr>
            <a:lvl4pPr marL="1828800" lvl="3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4pPr>
            <a:lvl5pPr marL="2286000" lvl="4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5pPr>
            <a:lvl6pPr marL="2743200" lvl="5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6pPr>
            <a:lvl7pPr marL="3200400" lvl="6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7pPr>
            <a:lvl8pPr marL="3657600" lvl="7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8pPr>
            <a:lvl9pPr marL="4114800" lvl="8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50663" y="2304950"/>
            <a:ext cx="4500000" cy="6832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5436450" y="2304950"/>
            <a:ext cx="4500000" cy="6832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50663" y="1111200"/>
            <a:ext cx="3159000" cy="15114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1pPr>
            <a:lvl2pPr lvl="1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50663" y="2779200"/>
            <a:ext cx="3159000" cy="6358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551531" y="900300"/>
            <a:ext cx="7163700" cy="81816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1pPr>
            <a:lvl2pPr lvl="1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2pPr>
            <a:lvl3pPr lvl="2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3pPr>
            <a:lvl4pPr lvl="3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4pPr>
            <a:lvl5pPr lvl="4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5pPr>
            <a:lvl6pPr lvl="5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6pPr>
            <a:lvl7pPr lvl="6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7pPr>
            <a:lvl8pPr lvl="7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8pPr>
            <a:lvl9pPr lvl="8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143500" y="-250"/>
            <a:ext cx="5143500" cy="10287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29525" tIns="129525" rIns="129525" bIns="1295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98688" y="2466350"/>
            <a:ext cx="4550700" cy="29646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98688" y="5606150"/>
            <a:ext cx="4550700" cy="24702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5556938" y="1448150"/>
            <a:ext cx="4316700" cy="7390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marL="457200" lvl="0" indent="-387350">
              <a:spcBef>
                <a:spcPts val="0"/>
              </a:spcBef>
              <a:spcAft>
                <a:spcPts val="0"/>
              </a:spcAft>
              <a:buSzPts val="2500"/>
              <a:buChar char="●"/>
              <a:defRPr/>
            </a:lvl1pPr>
            <a:lvl2pPr marL="914400" lvl="1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2pPr>
            <a:lvl3pPr marL="1371600" lvl="2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3pPr>
            <a:lvl4pPr marL="1828800" lvl="3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4pPr>
            <a:lvl5pPr marL="2286000" lvl="4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5pPr>
            <a:lvl6pPr marL="2743200" lvl="5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6pPr>
            <a:lvl7pPr marL="3200400" lvl="6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7pPr>
            <a:lvl8pPr marL="3657600" lvl="7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8pPr>
            <a:lvl9pPr marL="4114800" lvl="8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50663" y="8461150"/>
            <a:ext cx="6748800" cy="1210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5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50663" y="2304950"/>
            <a:ext cx="9585600" cy="6832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873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500"/>
              <a:buChar char="●"/>
              <a:defRPr sz="2500">
                <a:solidFill>
                  <a:schemeClr val="dk2"/>
                </a:solidFill>
              </a:defRPr>
            </a:lvl1pPr>
            <a:lvl2pPr marL="914400" lvl="1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○"/>
              <a:defRPr sz="2000">
                <a:solidFill>
                  <a:schemeClr val="dk2"/>
                </a:solidFill>
              </a:defRPr>
            </a:lvl2pPr>
            <a:lvl3pPr marL="1371600" lvl="2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■"/>
              <a:defRPr sz="2000">
                <a:solidFill>
                  <a:schemeClr val="dk2"/>
                </a:solidFill>
              </a:defRPr>
            </a:lvl3pPr>
            <a:lvl4pPr marL="1828800" lvl="3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●"/>
              <a:defRPr sz="2000">
                <a:solidFill>
                  <a:schemeClr val="dk2"/>
                </a:solidFill>
              </a:defRPr>
            </a:lvl4pPr>
            <a:lvl5pPr marL="2286000" lvl="4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○"/>
              <a:defRPr sz="2000">
                <a:solidFill>
                  <a:schemeClr val="dk2"/>
                </a:solidFill>
              </a:defRPr>
            </a:lvl5pPr>
            <a:lvl6pPr marL="2743200" lvl="5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■"/>
              <a:defRPr sz="2000">
                <a:solidFill>
                  <a:schemeClr val="dk2"/>
                </a:solidFill>
              </a:defRPr>
            </a:lvl6pPr>
            <a:lvl7pPr marL="3200400" lvl="6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●"/>
              <a:defRPr sz="2000">
                <a:solidFill>
                  <a:schemeClr val="dk2"/>
                </a:solidFill>
              </a:defRPr>
            </a:lvl7pPr>
            <a:lvl8pPr marL="3657600" lvl="7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○"/>
              <a:defRPr sz="2000">
                <a:solidFill>
                  <a:schemeClr val="dk2"/>
                </a:solidFill>
              </a:defRPr>
            </a:lvl8pPr>
            <a:lvl9pPr marL="4114800" lvl="8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■"/>
              <a:defRPr sz="20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 algn="r">
              <a:buNone/>
              <a:defRPr sz="1400">
                <a:solidFill>
                  <a:schemeClr val="dk2"/>
                </a:solidFill>
              </a:defRPr>
            </a:lvl1pPr>
            <a:lvl2pPr lvl="1" algn="r">
              <a:buNone/>
              <a:defRPr sz="1400">
                <a:solidFill>
                  <a:schemeClr val="dk2"/>
                </a:solidFill>
              </a:defRPr>
            </a:lvl2pPr>
            <a:lvl3pPr lvl="2" algn="r">
              <a:buNone/>
              <a:defRPr sz="1400">
                <a:solidFill>
                  <a:schemeClr val="dk2"/>
                </a:solidFill>
              </a:defRPr>
            </a:lvl3pPr>
            <a:lvl4pPr lvl="3" algn="r">
              <a:buNone/>
              <a:defRPr sz="1400">
                <a:solidFill>
                  <a:schemeClr val="dk2"/>
                </a:solidFill>
              </a:defRPr>
            </a:lvl4pPr>
            <a:lvl5pPr lvl="4" algn="r">
              <a:buNone/>
              <a:defRPr sz="1400">
                <a:solidFill>
                  <a:schemeClr val="dk2"/>
                </a:solidFill>
              </a:defRPr>
            </a:lvl5pPr>
            <a:lvl6pPr lvl="5" algn="r">
              <a:buNone/>
              <a:defRPr sz="1400">
                <a:solidFill>
                  <a:schemeClr val="dk2"/>
                </a:solidFill>
              </a:defRPr>
            </a:lvl6pPr>
            <a:lvl7pPr lvl="6" algn="r">
              <a:buNone/>
              <a:defRPr sz="1400">
                <a:solidFill>
                  <a:schemeClr val="dk2"/>
                </a:solidFill>
              </a:defRPr>
            </a:lvl7pPr>
            <a:lvl8pPr lvl="7" algn="r">
              <a:buNone/>
              <a:defRPr sz="1400">
                <a:solidFill>
                  <a:schemeClr val="dk2"/>
                </a:solidFill>
              </a:defRPr>
            </a:lvl8pPr>
            <a:lvl9pPr lvl="8" algn="r">
              <a:buNone/>
              <a:defRPr sz="14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0"/>
            <a:ext cx="10287002" cy="10287002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/>
          <p:nvPr/>
        </p:nvSpPr>
        <p:spPr>
          <a:xfrm>
            <a:off x="4488875" y="6545126"/>
            <a:ext cx="5798100" cy="672600"/>
          </a:xfrm>
          <a:prstGeom prst="rect">
            <a:avLst/>
          </a:prstGeom>
          <a:solidFill>
            <a:srgbClr val="FFFF00"/>
          </a:solidFill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6" name="Google Shape;56;p13"/>
          <p:cNvSpPr txBox="1"/>
          <p:nvPr/>
        </p:nvSpPr>
        <p:spPr>
          <a:xfrm>
            <a:off x="3898393" y="6470560"/>
            <a:ext cx="6162300" cy="82173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reconnecting with nature</a:t>
            </a:r>
            <a:endParaRPr sz="3600" dirty="0">
              <a:latin typeface="Bahnschrift Light" panose="020B0502040204020203" pitchFamily="34" charset="0"/>
            </a:endParaRPr>
          </a:p>
        </p:txBody>
      </p:sp>
      <p:sp>
        <p:nvSpPr>
          <p:cNvPr id="57" name="Google Shape;57;p13"/>
          <p:cNvSpPr txBox="1"/>
          <p:nvPr/>
        </p:nvSpPr>
        <p:spPr>
          <a:xfrm>
            <a:off x="760088" y="1187325"/>
            <a:ext cx="3501000" cy="226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500" dirty="0">
                <a:latin typeface="Bahnschrift" panose="020B0502040204020203" pitchFamily="34" charset="0"/>
              </a:rPr>
              <a:t>NEW EUROPEAN BAUHAUS</a:t>
            </a:r>
            <a:endParaRPr sz="4500" dirty="0">
              <a:latin typeface="Bahnschrift" panose="020B0502040204020203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4"/>
          <p:cNvSpPr txBox="1"/>
          <p:nvPr/>
        </p:nvSpPr>
        <p:spPr>
          <a:xfrm>
            <a:off x="1440975" y="885950"/>
            <a:ext cx="5845500" cy="178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5200">
                <a:solidFill>
                  <a:schemeClr val="lt1"/>
                </a:solidFill>
              </a:rPr>
              <a:t>NEW EUROPEAN BAUHAUS</a:t>
            </a:r>
            <a:endParaRPr sz="5200">
              <a:solidFill>
                <a:schemeClr val="lt1"/>
              </a:solidFill>
            </a:endParaRPr>
          </a:p>
        </p:txBody>
      </p:sp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0"/>
            <a:ext cx="10287002" cy="10287002"/>
          </a:xfrm>
          <a:prstGeom prst="rect">
            <a:avLst/>
          </a:prstGeom>
          <a:noFill/>
          <a:ln>
            <a:noFill/>
          </a:ln>
        </p:spPr>
      </p:pic>
      <p:sp>
        <p:nvSpPr>
          <p:cNvPr id="64" name="Google Shape;64;p14"/>
          <p:cNvSpPr/>
          <p:nvPr/>
        </p:nvSpPr>
        <p:spPr>
          <a:xfrm>
            <a:off x="-7625" y="6543120"/>
            <a:ext cx="6887819" cy="672600"/>
          </a:xfrm>
          <a:prstGeom prst="rect">
            <a:avLst/>
          </a:prstGeom>
          <a:solidFill>
            <a:srgbClr val="FFFF00"/>
          </a:solidFill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5" name="Google Shape;65;p14"/>
          <p:cNvSpPr txBox="1"/>
          <p:nvPr/>
        </p:nvSpPr>
        <p:spPr>
          <a:xfrm>
            <a:off x="239275" y="6468554"/>
            <a:ext cx="6534386" cy="82173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regaining a sense of </a:t>
            </a: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belonging</a:t>
            </a:r>
            <a:endParaRPr sz="3600" dirty="0">
              <a:solidFill>
                <a:schemeClr val="dk1"/>
              </a:solidFill>
              <a:latin typeface="Bahnschrift Light" panose="020B0502040204020203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5"/>
          <p:cNvSpPr txBox="1"/>
          <p:nvPr/>
        </p:nvSpPr>
        <p:spPr>
          <a:xfrm>
            <a:off x="1440975" y="885950"/>
            <a:ext cx="5845500" cy="178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5200">
                <a:solidFill>
                  <a:schemeClr val="lt1"/>
                </a:solidFill>
              </a:rPr>
              <a:t>NEW EUROPEAN BAUHAUS</a:t>
            </a:r>
            <a:endParaRPr sz="5200">
              <a:solidFill>
                <a:schemeClr val="lt1"/>
              </a:solidFill>
            </a:endParaRPr>
          </a:p>
        </p:txBody>
      </p:sp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-1"/>
            <a:ext cx="10287002" cy="10287002"/>
          </a:xfrm>
          <a:prstGeom prst="rect">
            <a:avLst/>
          </a:prstGeom>
          <a:noFill/>
          <a:ln>
            <a:noFill/>
          </a:ln>
        </p:spPr>
      </p:pic>
      <p:sp>
        <p:nvSpPr>
          <p:cNvPr id="72" name="Google Shape;72;p15"/>
          <p:cNvSpPr/>
          <p:nvPr/>
        </p:nvSpPr>
        <p:spPr>
          <a:xfrm>
            <a:off x="3486275" y="6554004"/>
            <a:ext cx="6800700" cy="672600"/>
          </a:xfrm>
          <a:prstGeom prst="rect">
            <a:avLst/>
          </a:prstGeom>
          <a:solidFill>
            <a:srgbClr val="FFFF00"/>
          </a:solidFill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3" name="Google Shape;73;p15"/>
          <p:cNvSpPr txBox="1"/>
          <p:nvPr/>
        </p:nvSpPr>
        <p:spPr>
          <a:xfrm>
            <a:off x="1988650" y="6479438"/>
            <a:ext cx="7929900" cy="82173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and people that need it </a:t>
            </a: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most</a:t>
            </a:r>
            <a:endParaRPr sz="3600" dirty="0">
              <a:solidFill>
                <a:schemeClr val="dk1"/>
              </a:solidFill>
              <a:latin typeface="Bahnschrift Light" panose="020B0502040204020203" pitchFamily="34" charset="0"/>
            </a:endParaRPr>
          </a:p>
        </p:txBody>
      </p:sp>
      <p:sp>
        <p:nvSpPr>
          <p:cNvPr id="74" name="Google Shape;74;p15"/>
          <p:cNvSpPr/>
          <p:nvPr/>
        </p:nvSpPr>
        <p:spPr>
          <a:xfrm>
            <a:off x="-7625" y="3208910"/>
            <a:ext cx="5151000" cy="672600"/>
          </a:xfrm>
          <a:prstGeom prst="rect">
            <a:avLst/>
          </a:prstGeom>
          <a:solidFill>
            <a:srgbClr val="FFFF00"/>
          </a:solidFill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5" name="Google Shape;75;p15"/>
          <p:cNvSpPr txBox="1"/>
          <p:nvPr/>
        </p:nvSpPr>
        <p:spPr>
          <a:xfrm>
            <a:off x="168677" y="3134344"/>
            <a:ext cx="7957698" cy="82173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prioritising the </a:t>
            </a: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places</a:t>
            </a:r>
            <a:endParaRPr sz="3600" dirty="0">
              <a:solidFill>
                <a:schemeClr val="dk1"/>
              </a:solidFill>
              <a:latin typeface="Bahnschrift Light" panose="020B0502040204020203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0" name="Google Shape;80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-1"/>
            <a:ext cx="10287002" cy="10287002"/>
          </a:xfrm>
          <a:prstGeom prst="rect">
            <a:avLst/>
          </a:prstGeom>
          <a:noFill/>
          <a:ln>
            <a:noFill/>
          </a:ln>
        </p:spPr>
      </p:pic>
      <p:sp>
        <p:nvSpPr>
          <p:cNvPr id="81" name="Google Shape;81;p16"/>
          <p:cNvSpPr/>
          <p:nvPr/>
        </p:nvSpPr>
        <p:spPr>
          <a:xfrm>
            <a:off x="4177150" y="7318631"/>
            <a:ext cx="6110100" cy="672600"/>
          </a:xfrm>
          <a:prstGeom prst="rect">
            <a:avLst/>
          </a:prstGeom>
          <a:solidFill>
            <a:srgbClr val="FFFF00"/>
          </a:solidFill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6"/>
          <p:cNvSpPr/>
          <p:nvPr/>
        </p:nvSpPr>
        <p:spPr>
          <a:xfrm>
            <a:off x="4987625" y="6456506"/>
            <a:ext cx="5299500" cy="672600"/>
          </a:xfrm>
          <a:prstGeom prst="rect">
            <a:avLst/>
          </a:prstGeom>
          <a:solidFill>
            <a:srgbClr val="FFFF00"/>
          </a:solidFill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3" name="Google Shape;83;p16"/>
          <p:cNvSpPr txBox="1"/>
          <p:nvPr/>
        </p:nvSpPr>
        <p:spPr>
          <a:xfrm>
            <a:off x="319174" y="6261194"/>
            <a:ext cx="9836879" cy="260837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and integrated thinking</a:t>
            </a:r>
            <a:b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</a:b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in the industrial ecosystem</a:t>
            </a:r>
            <a:endParaRPr sz="3600" dirty="0">
              <a:solidFill>
                <a:schemeClr val="dk1"/>
              </a:solidFill>
              <a:latin typeface="Bahnschrift Light" panose="020B0502040204020203" pitchFamily="34" charset="0"/>
            </a:endParaRPr>
          </a:p>
          <a:p>
            <a:pPr marL="0" lvl="0" indent="0" algn="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3300" dirty="0">
              <a:solidFill>
                <a:schemeClr val="dk1"/>
              </a:solidFill>
              <a:latin typeface="EC Square Sans Pro" panose="020B0506040000020004" pitchFamily="34" charset="0"/>
            </a:endParaRPr>
          </a:p>
        </p:txBody>
      </p:sp>
      <p:sp>
        <p:nvSpPr>
          <p:cNvPr id="84" name="Google Shape;84;p16"/>
          <p:cNvSpPr/>
          <p:nvPr/>
        </p:nvSpPr>
        <p:spPr>
          <a:xfrm>
            <a:off x="-7625" y="3135590"/>
            <a:ext cx="7218000" cy="672600"/>
          </a:xfrm>
          <a:prstGeom prst="rect">
            <a:avLst/>
          </a:prstGeom>
          <a:solidFill>
            <a:srgbClr val="FFFF00"/>
          </a:solidFill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5" name="Google Shape;85;p16"/>
          <p:cNvSpPr txBox="1"/>
          <p:nvPr/>
        </p:nvSpPr>
        <p:spPr>
          <a:xfrm>
            <a:off x="-1127465" y="3065502"/>
            <a:ext cx="7867423" cy="148537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algn="r">
              <a:lnSpc>
                <a:spcPct val="115000"/>
              </a:lnSpc>
            </a:pPr>
            <a:r>
              <a:rPr lang="en-GB" sz="3600" dirty="0">
                <a:solidFill>
                  <a:schemeClr val="dk1"/>
                </a:solidFill>
                <a:latin typeface="Bahnschrift Light" panose="020B0502040204020203" pitchFamily="34" charset="0"/>
              </a:rPr>
              <a:t>fostering long term, life cycle</a:t>
            </a:r>
            <a:endParaRPr sz="3600" dirty="0">
              <a:solidFill>
                <a:schemeClr val="dk1"/>
              </a:solidFill>
              <a:latin typeface="Bahnschrift Light" panose="020B0502040204020203" pitchFamily="34" charset="0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3750" dirty="0">
              <a:solidFill>
                <a:schemeClr val="dk1"/>
              </a:solidFill>
              <a:latin typeface="EC Square Sans Pro" panose="020B05060400000200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40</Words>
  <Application>Microsoft Office PowerPoint</Application>
  <PresentationFormat>Custom</PresentationFormat>
  <Paragraphs>9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Bahnschrift</vt:lpstr>
      <vt:lpstr>Bahnschrift Light</vt:lpstr>
      <vt:lpstr>EC Square Sans Pro</vt:lpstr>
      <vt:lpstr>Simple Light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MANTZANA Kassiani (JRC);Christine.DELL'OSSO@ec.europa.eu</dc:creator>
  <cp:lastModifiedBy>MANTZANA Kassiani (JRC)</cp:lastModifiedBy>
  <cp:revision>3</cp:revision>
  <dcterms:modified xsi:type="dcterms:W3CDTF">2021-09-14T15:39:52Z</dcterms:modified>
</cp:coreProperties>
</file>